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14"/>
  </p:notesMasterIdLst>
  <p:sldIdLst>
    <p:sldId id="266" r:id="rId2"/>
    <p:sldId id="267" r:id="rId3"/>
    <p:sldId id="262" r:id="rId4"/>
    <p:sldId id="268" r:id="rId5"/>
    <p:sldId id="269" r:id="rId6"/>
    <p:sldId id="270" r:id="rId7"/>
    <p:sldId id="275" r:id="rId8"/>
    <p:sldId id="277" r:id="rId9"/>
    <p:sldId id="278" r:id="rId10"/>
    <p:sldId id="273" r:id="rId11"/>
    <p:sldId id="271" r:id="rId12"/>
    <p:sldId id="274" r:id="rId13"/>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kern="1200">
        <a:solidFill>
          <a:schemeClr val="tx1"/>
        </a:solidFill>
        <a:latin typeface="Arial" charset="0"/>
        <a:ea typeface="ＭＳ Ｐゴシック" pitchFamily="34" charset="-128"/>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8480"/>
    <a:srgbClr val="69B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90" autoAdjust="0"/>
    <p:restoredTop sz="94645" autoAdjust="0"/>
  </p:normalViewPr>
  <p:slideViewPr>
    <p:cSldViewPr>
      <p:cViewPr varScale="1">
        <p:scale>
          <a:sx n="102" d="100"/>
          <a:sy n="102" d="100"/>
        </p:scale>
        <p:origin x="180" y="12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eaLnBrk="0" hangingPunct="0">
              <a:defRPr sz="1200">
                <a:ea typeface="ＭＳ Ｐゴシック" pitchFamily="1" charset="-128"/>
                <a:cs typeface="+mn-cs"/>
              </a:defRPr>
            </a:lvl1pPr>
          </a:lstStyle>
          <a:p>
            <a:pPr>
              <a:defRPr/>
            </a:pPr>
            <a:endParaRPr lang="de-D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defRPr sz="1200">
                <a:ea typeface="ＭＳ Ｐゴシック" pitchFamily="1" charset="-128"/>
                <a:cs typeface="+mn-cs"/>
              </a:defRPr>
            </a:lvl1pPr>
          </a:lstStyle>
          <a:p>
            <a:pPr>
              <a:defRPr/>
            </a:pPr>
            <a:endParaRPr lang="de-DE"/>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l" eaLnBrk="0" hangingPunct="0">
              <a:defRPr sz="1200">
                <a:ea typeface="ＭＳ Ｐゴシック" pitchFamily="1" charset="-128"/>
                <a:cs typeface="+mn-cs"/>
              </a:defRPr>
            </a:lvl1pPr>
          </a:lstStyle>
          <a:p>
            <a:pPr>
              <a:defRPr/>
            </a:pPr>
            <a:endParaRPr lang="de-D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defRPr sz="1200">
                <a:ea typeface="ＭＳ Ｐゴシック" pitchFamily="1" charset="-128"/>
                <a:cs typeface="+mn-cs"/>
              </a:defRPr>
            </a:lvl1pPr>
          </a:lstStyle>
          <a:p>
            <a:pPr>
              <a:defRPr/>
            </a:pPr>
            <a:fld id="{E8FDF6EC-FD88-4549-84B2-C885D8A3A1A8}" type="slidenum">
              <a:rPr lang="de-DE"/>
              <a:pPr>
                <a:defRPr/>
              </a:pPr>
              <a:t>‹#›</a:t>
            </a:fld>
            <a:endParaRPr lang="de-DE"/>
          </a:p>
        </p:txBody>
      </p:sp>
    </p:spTree>
    <p:extLst>
      <p:ext uri="{BB962C8B-B14F-4D97-AF65-F5344CB8AC3E}">
        <p14:creationId xmlns:p14="http://schemas.microsoft.com/office/powerpoint/2010/main" val="29762101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lgn="ctr" eaLnBrk="0" hangingPunct="0">
              <a:defRPr sz="2400">
                <a:solidFill>
                  <a:schemeClr val="tx1"/>
                </a:solidFill>
                <a:latin typeface="Arial" charset="0"/>
                <a:ea typeface="ＭＳ Ｐゴシック" pitchFamily="34" charset="-128"/>
              </a:defRPr>
            </a:lvl1pPr>
            <a:lvl2pPr marL="742950" indent="-285750" algn="ctr" eaLnBrk="0" hangingPunct="0">
              <a:defRPr sz="2400">
                <a:solidFill>
                  <a:schemeClr val="tx1"/>
                </a:solidFill>
                <a:latin typeface="Arial" charset="0"/>
                <a:ea typeface="ＭＳ Ｐゴシック" pitchFamily="34" charset="-128"/>
              </a:defRPr>
            </a:lvl2pPr>
            <a:lvl3pPr marL="1143000" indent="-228600" algn="ctr" eaLnBrk="0" hangingPunct="0">
              <a:defRPr sz="2400">
                <a:solidFill>
                  <a:schemeClr val="tx1"/>
                </a:solidFill>
                <a:latin typeface="Arial" charset="0"/>
                <a:ea typeface="ＭＳ Ｐゴシック" pitchFamily="34" charset="-128"/>
              </a:defRPr>
            </a:lvl3pPr>
            <a:lvl4pPr marL="1600200" indent="-228600" algn="ctr" eaLnBrk="0" hangingPunct="0">
              <a:defRPr sz="2400">
                <a:solidFill>
                  <a:schemeClr val="tx1"/>
                </a:solidFill>
                <a:latin typeface="Arial" charset="0"/>
                <a:ea typeface="ＭＳ Ｐゴシック" pitchFamily="34" charset="-128"/>
              </a:defRPr>
            </a:lvl4pPr>
            <a:lvl5pPr marL="2057400" indent="-228600" algn="ctr" eaLnBrk="0" hangingPunct="0">
              <a:defRPr sz="2400">
                <a:solidFill>
                  <a:schemeClr val="tx1"/>
                </a:solidFill>
                <a:latin typeface="Arial"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charset="0"/>
                <a:ea typeface="ＭＳ Ｐゴシック" pitchFamily="34" charset="-128"/>
              </a:defRPr>
            </a:lvl9pPr>
          </a:lstStyle>
          <a:p>
            <a:pPr algn="r"/>
            <a:fld id="{E6F1E80C-F46F-4CCF-BC5D-3F357813DE3A}" type="slidenum">
              <a:rPr lang="de-DE" altLang="de-DE" sz="1200" smtClean="0"/>
              <a:pPr algn="r"/>
              <a:t>1</a:t>
            </a:fld>
            <a:endParaRPr lang="de-DE" altLang="de-DE" sz="1200"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de-DE" altLang="de-DE"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3"/>
          <p:cNvSpPr txBox="1">
            <a:spLocks noChangeArrowheads="1"/>
          </p:cNvSpPr>
          <p:nvPr userDrawn="1"/>
        </p:nvSpPr>
        <p:spPr bwMode="auto">
          <a:xfrm>
            <a:off x="290513" y="6229350"/>
            <a:ext cx="83851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defPPr>
              <a:defRPr lang="de-DE"/>
            </a:defPPr>
            <a:lvl1pPr algn="l" rtl="0" eaLnBrk="0" fontAlgn="base" hangingPunct="0">
              <a:spcBef>
                <a:spcPct val="0"/>
              </a:spcBef>
              <a:spcAft>
                <a:spcPct val="0"/>
              </a:spcAft>
              <a:defRPr sz="1200" kern="1200" smtClean="0">
                <a:solidFill>
                  <a:srgbClr val="828480"/>
                </a:solidFill>
                <a:latin typeface="Arial" charset="0"/>
                <a:ea typeface="ＭＳ Ｐゴシック" pitchFamily="1" charset="-128"/>
                <a:cs typeface="+mn-cs"/>
              </a:defRPr>
            </a:lvl1pPr>
            <a:lvl2pPr marL="4572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a:lstStyle>
          <a:p>
            <a:pPr>
              <a:defRPr/>
            </a:pPr>
            <a:r>
              <a:rPr lang="de-DE">
                <a:solidFill>
                  <a:schemeClr val="accent1"/>
                </a:solidFill>
              </a:rPr>
              <a:t> </a:t>
            </a:r>
            <a:fld id="{E120BCEA-07D7-4234-A363-44B522539610}" type="slidenum">
              <a:rPr lang="de-DE" smtClean="0"/>
              <a:pPr>
                <a:defRPr/>
              </a:pPr>
              <a:t>‹#›</a:t>
            </a:fld>
            <a:endParaRPr lang="de-DE" dirty="0">
              <a:solidFill>
                <a:schemeClr val="accent1"/>
              </a:solidFill>
            </a:endParaRPr>
          </a:p>
        </p:txBody>
      </p:sp>
      <p:sp>
        <p:nvSpPr>
          <p:cNvPr id="110596" name="Rectangle 4"/>
          <p:cNvSpPr>
            <a:spLocks noGrp="1" noChangeArrowheads="1"/>
          </p:cNvSpPr>
          <p:nvPr>
            <p:ph type="ctrTitle"/>
          </p:nvPr>
        </p:nvSpPr>
        <p:spPr>
          <a:xfrm>
            <a:off x="438150" y="981075"/>
            <a:ext cx="6654800" cy="647700"/>
          </a:xfrm>
        </p:spPr>
        <p:txBody>
          <a:bodyPr/>
          <a:lstStyle>
            <a:lvl1pPr>
              <a:defRPr/>
            </a:lvl1pPr>
          </a:lstStyle>
          <a:p>
            <a:pPr lvl="0"/>
            <a:r>
              <a:rPr lang="de-DE" noProof="0" smtClean="0"/>
              <a:t>Titelmasterformat durch Klicken bearbeiten</a:t>
            </a:r>
          </a:p>
        </p:txBody>
      </p:sp>
      <p:sp>
        <p:nvSpPr>
          <p:cNvPr id="110597" name="Rectangle 5"/>
          <p:cNvSpPr>
            <a:spLocks noGrp="1" noChangeArrowheads="1"/>
          </p:cNvSpPr>
          <p:nvPr>
            <p:ph type="subTitle" idx="1"/>
          </p:nvPr>
        </p:nvSpPr>
        <p:spPr>
          <a:xfrm>
            <a:off x="438150" y="1579563"/>
            <a:ext cx="6654800" cy="360362"/>
          </a:xfrm>
        </p:spPr>
        <p:txBody>
          <a:bodyPr wrap="none" anchor="b"/>
          <a:lstStyle>
            <a:lvl1pPr marL="0" indent="0">
              <a:buFont typeface="Arial Unicode MS" pitchFamily="34" charset="-128"/>
              <a:buNone/>
              <a:defRPr sz="2400">
                <a:solidFill>
                  <a:schemeClr val="accent1"/>
                </a:solidFill>
              </a:defRPr>
            </a:lvl1pPr>
          </a:lstStyle>
          <a:p>
            <a:pPr lvl="0"/>
            <a:r>
              <a:rPr lang="de-DE" noProof="0" smtClean="0"/>
              <a:t>Formatvorlage des Untertitelmasters durch Klicken bearbeiten</a:t>
            </a:r>
          </a:p>
        </p:txBody>
      </p:sp>
    </p:spTree>
    <p:extLst>
      <p:ext uri="{BB962C8B-B14F-4D97-AF65-F5344CB8AC3E}">
        <p14:creationId xmlns:p14="http://schemas.microsoft.com/office/powerpoint/2010/main" val="41010773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9074997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8150" y="438150"/>
            <a:ext cx="66548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de-DE" altLang="de-DE" smtClean="0"/>
              <a:t>Mastertitelformat bearbeiten</a:t>
            </a:r>
          </a:p>
        </p:txBody>
      </p:sp>
      <p:sp>
        <p:nvSpPr>
          <p:cNvPr id="1027" name="Rectangle 5"/>
          <p:cNvSpPr>
            <a:spLocks noGrp="1" noChangeArrowheads="1"/>
          </p:cNvSpPr>
          <p:nvPr>
            <p:ph type="body" idx="1"/>
          </p:nvPr>
        </p:nvSpPr>
        <p:spPr bwMode="auto">
          <a:xfrm>
            <a:off x="438150" y="2381250"/>
            <a:ext cx="8267700" cy="384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Mastertextformat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pic>
        <p:nvPicPr>
          <p:cNvPr id="1028"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163" y="431800"/>
            <a:ext cx="33464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userDrawn="1"/>
        </p:nvSpPr>
        <p:spPr bwMode="auto">
          <a:xfrm>
            <a:off x="290513" y="6229350"/>
            <a:ext cx="838517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defPPr>
              <a:defRPr lang="de-DE"/>
            </a:defPPr>
            <a:lvl1pPr algn="l" rtl="0" eaLnBrk="0" fontAlgn="base" hangingPunct="0">
              <a:spcBef>
                <a:spcPct val="0"/>
              </a:spcBef>
              <a:spcAft>
                <a:spcPct val="0"/>
              </a:spcAft>
              <a:defRPr sz="1200" kern="1200" smtClean="0">
                <a:solidFill>
                  <a:srgbClr val="828480"/>
                </a:solidFill>
                <a:latin typeface="Arial" charset="0"/>
                <a:ea typeface="ＭＳ Ｐゴシック" pitchFamily="1" charset="-128"/>
                <a:cs typeface="+mn-cs"/>
              </a:defRPr>
            </a:lvl1pPr>
            <a:lvl2pPr marL="4572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ctr"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a:lstStyle>
          <a:p>
            <a:pPr>
              <a:defRPr/>
            </a:pPr>
            <a:r>
              <a:rPr lang="de-DE">
                <a:solidFill>
                  <a:schemeClr val="accent1"/>
                </a:solidFill>
              </a:rPr>
              <a:t> </a:t>
            </a:r>
            <a:fld id="{1AB3D2D7-9454-4C5A-94AB-BFC313602456}" type="slidenum">
              <a:rPr lang="de-DE" smtClean="0"/>
              <a:pPr>
                <a:defRPr/>
              </a:pPr>
              <a:t>‹#›</a:t>
            </a:fld>
            <a:endParaRPr lang="de-DE" dirty="0">
              <a:solidFill>
                <a:schemeClr val="accent1"/>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1" r:id="rId2"/>
  </p:sldLayoutIdLst>
  <p:timing>
    <p:tnLst>
      <p:par>
        <p:cTn id="1" dur="indefinite" restart="never" nodeType="tmRoot"/>
      </p:par>
    </p:tnLst>
  </p:timing>
  <p:hf hdr="0" ftr="0"/>
  <p:txStyles>
    <p:titleStyle>
      <a:lvl1pPr algn="l" rtl="0" eaLnBrk="0" fontAlgn="base" hangingPunct="0">
        <a:spcBef>
          <a:spcPct val="0"/>
        </a:spcBef>
        <a:spcAft>
          <a:spcPct val="0"/>
        </a:spcAft>
        <a:defRPr sz="2600">
          <a:solidFill>
            <a:schemeClr val="tx2"/>
          </a:solidFill>
          <a:latin typeface="+mj-lt"/>
          <a:ea typeface="+mj-ea"/>
          <a:cs typeface="+mj-cs"/>
        </a:defRPr>
      </a:lvl1pPr>
      <a:lvl2pPr algn="l" rtl="0" eaLnBrk="0" fontAlgn="base" hangingPunct="0">
        <a:spcBef>
          <a:spcPct val="0"/>
        </a:spcBef>
        <a:spcAft>
          <a:spcPct val="0"/>
        </a:spcAft>
        <a:defRPr sz="2600">
          <a:solidFill>
            <a:schemeClr val="tx2"/>
          </a:solidFill>
          <a:latin typeface="Arial" charset="0"/>
          <a:ea typeface="ＭＳ Ｐゴシック" pitchFamily="1" charset="-128"/>
        </a:defRPr>
      </a:lvl2pPr>
      <a:lvl3pPr algn="l" rtl="0" eaLnBrk="0" fontAlgn="base" hangingPunct="0">
        <a:spcBef>
          <a:spcPct val="0"/>
        </a:spcBef>
        <a:spcAft>
          <a:spcPct val="0"/>
        </a:spcAft>
        <a:defRPr sz="2600">
          <a:solidFill>
            <a:schemeClr val="tx2"/>
          </a:solidFill>
          <a:latin typeface="Arial" charset="0"/>
          <a:ea typeface="ＭＳ Ｐゴシック" pitchFamily="1" charset="-128"/>
        </a:defRPr>
      </a:lvl3pPr>
      <a:lvl4pPr algn="l" rtl="0" eaLnBrk="0" fontAlgn="base" hangingPunct="0">
        <a:spcBef>
          <a:spcPct val="0"/>
        </a:spcBef>
        <a:spcAft>
          <a:spcPct val="0"/>
        </a:spcAft>
        <a:defRPr sz="2600">
          <a:solidFill>
            <a:schemeClr val="tx2"/>
          </a:solidFill>
          <a:latin typeface="Arial" charset="0"/>
          <a:ea typeface="ＭＳ Ｐゴシック" pitchFamily="1" charset="-128"/>
        </a:defRPr>
      </a:lvl4pPr>
      <a:lvl5pPr algn="l" rtl="0" eaLnBrk="0" fontAlgn="base" hangingPunct="0">
        <a:spcBef>
          <a:spcPct val="0"/>
        </a:spcBef>
        <a:spcAft>
          <a:spcPct val="0"/>
        </a:spcAft>
        <a:defRPr sz="2600">
          <a:solidFill>
            <a:schemeClr val="tx2"/>
          </a:solidFill>
          <a:latin typeface="Arial" charset="0"/>
          <a:ea typeface="ＭＳ Ｐゴシック" pitchFamily="1" charset="-128"/>
        </a:defRPr>
      </a:lvl5pPr>
      <a:lvl6pPr marL="457200" algn="l" rtl="0" fontAlgn="base">
        <a:spcBef>
          <a:spcPct val="0"/>
        </a:spcBef>
        <a:spcAft>
          <a:spcPct val="0"/>
        </a:spcAft>
        <a:defRPr sz="2600">
          <a:solidFill>
            <a:schemeClr val="tx2"/>
          </a:solidFill>
          <a:latin typeface="Arial" charset="0"/>
          <a:ea typeface="ＭＳ Ｐゴシック" pitchFamily="1" charset="-128"/>
        </a:defRPr>
      </a:lvl6pPr>
      <a:lvl7pPr marL="914400" algn="l" rtl="0" fontAlgn="base">
        <a:spcBef>
          <a:spcPct val="0"/>
        </a:spcBef>
        <a:spcAft>
          <a:spcPct val="0"/>
        </a:spcAft>
        <a:defRPr sz="2600">
          <a:solidFill>
            <a:schemeClr val="tx2"/>
          </a:solidFill>
          <a:latin typeface="Arial" charset="0"/>
          <a:ea typeface="ＭＳ Ｐゴシック" pitchFamily="1" charset="-128"/>
        </a:defRPr>
      </a:lvl7pPr>
      <a:lvl8pPr marL="1371600" algn="l" rtl="0" fontAlgn="base">
        <a:spcBef>
          <a:spcPct val="0"/>
        </a:spcBef>
        <a:spcAft>
          <a:spcPct val="0"/>
        </a:spcAft>
        <a:defRPr sz="2600">
          <a:solidFill>
            <a:schemeClr val="tx2"/>
          </a:solidFill>
          <a:latin typeface="Arial" charset="0"/>
          <a:ea typeface="ＭＳ Ｐゴシック" pitchFamily="1" charset="-128"/>
        </a:defRPr>
      </a:lvl8pPr>
      <a:lvl9pPr marL="1828800" algn="l" rtl="0" fontAlgn="base">
        <a:spcBef>
          <a:spcPct val="0"/>
        </a:spcBef>
        <a:spcAft>
          <a:spcPct val="0"/>
        </a:spcAft>
        <a:defRPr sz="2600">
          <a:solidFill>
            <a:schemeClr val="tx2"/>
          </a:solidFill>
          <a:latin typeface="Arial" charset="0"/>
          <a:ea typeface="ＭＳ Ｐゴシック" pitchFamily="1" charset="-128"/>
        </a:defRPr>
      </a:lvl9pPr>
    </p:titleStyle>
    <p:bodyStyle>
      <a:lvl1pPr marL="355600" indent="-355600" algn="l" rtl="0" eaLnBrk="0" fontAlgn="base" hangingPunct="0">
        <a:spcBef>
          <a:spcPct val="100000"/>
        </a:spcBef>
        <a:spcAft>
          <a:spcPct val="0"/>
        </a:spcAft>
        <a:buClr>
          <a:schemeClr val="accent1"/>
        </a:buClr>
        <a:buFont typeface="Arial Unicode MS" pitchFamily="34" charset="-128"/>
        <a:buChar char="❙"/>
        <a:defRPr>
          <a:solidFill>
            <a:schemeClr val="tx1"/>
          </a:solidFill>
          <a:latin typeface="+mn-lt"/>
          <a:ea typeface="+mn-ea"/>
          <a:cs typeface="+mn-cs"/>
        </a:defRPr>
      </a:lvl1pPr>
      <a:lvl2pPr marL="901700" indent="-366713" algn="l" rtl="0" eaLnBrk="0" fontAlgn="base" hangingPunct="0">
        <a:spcBef>
          <a:spcPct val="100000"/>
        </a:spcBef>
        <a:spcAft>
          <a:spcPct val="0"/>
        </a:spcAft>
        <a:buClr>
          <a:schemeClr val="accent1"/>
        </a:buClr>
        <a:buFont typeface="Arial Unicode MS" pitchFamily="34" charset="-128"/>
        <a:buChar char="❙"/>
        <a:defRPr>
          <a:solidFill>
            <a:schemeClr val="tx1"/>
          </a:solidFill>
          <a:latin typeface="+mn-lt"/>
          <a:ea typeface="+mn-ea"/>
        </a:defRPr>
      </a:lvl2pPr>
      <a:lvl3pPr marL="1435100" indent="-354013" algn="l" rtl="0" eaLnBrk="0" fontAlgn="base" hangingPunct="0">
        <a:spcBef>
          <a:spcPct val="100000"/>
        </a:spcBef>
        <a:spcAft>
          <a:spcPct val="0"/>
        </a:spcAft>
        <a:buClr>
          <a:schemeClr val="accent1"/>
        </a:buClr>
        <a:buFont typeface="Arial Unicode MS" pitchFamily="34" charset="-128"/>
        <a:buChar char="❙"/>
        <a:defRPr>
          <a:solidFill>
            <a:schemeClr val="tx1"/>
          </a:solidFill>
          <a:latin typeface="+mn-lt"/>
          <a:ea typeface="+mn-ea"/>
        </a:defRPr>
      </a:lvl3pPr>
      <a:lvl4pPr marL="1970088" indent="-355600" algn="l" rtl="0" eaLnBrk="0" fontAlgn="base" hangingPunct="0">
        <a:spcBef>
          <a:spcPct val="100000"/>
        </a:spcBef>
        <a:spcAft>
          <a:spcPct val="0"/>
        </a:spcAft>
        <a:buClr>
          <a:schemeClr val="accent1"/>
        </a:buClr>
        <a:buFont typeface="Arial Unicode MS" pitchFamily="34" charset="-128"/>
        <a:buChar char="❙"/>
        <a:defRPr>
          <a:solidFill>
            <a:schemeClr val="tx1"/>
          </a:solidFill>
          <a:latin typeface="+mn-lt"/>
          <a:ea typeface="+mn-ea"/>
        </a:defRPr>
      </a:lvl4pPr>
      <a:lvl5pPr marL="2517775" indent="-368300" algn="l" rtl="0" eaLnBrk="0" fontAlgn="base" hangingPunct="0">
        <a:spcBef>
          <a:spcPct val="100000"/>
        </a:spcBef>
        <a:spcAft>
          <a:spcPct val="0"/>
        </a:spcAft>
        <a:buClr>
          <a:schemeClr val="accent1"/>
        </a:buClr>
        <a:buFont typeface="Arial Unicode MS" pitchFamily="34" charset="-128"/>
        <a:buChar char="❙"/>
        <a:defRPr>
          <a:solidFill>
            <a:schemeClr val="tx1"/>
          </a:solidFill>
          <a:latin typeface="+mn-lt"/>
          <a:ea typeface="+mn-ea"/>
        </a:defRPr>
      </a:lvl5pPr>
      <a:lvl6pPr marL="2974975" indent="-368300" algn="l" rtl="0" fontAlgn="base">
        <a:spcBef>
          <a:spcPct val="100000"/>
        </a:spcBef>
        <a:spcAft>
          <a:spcPct val="0"/>
        </a:spcAft>
        <a:buClr>
          <a:schemeClr val="accent1"/>
        </a:buClr>
        <a:buFont typeface="Arial Unicode MS" pitchFamily="34" charset="-128"/>
        <a:buChar char="❙"/>
        <a:defRPr>
          <a:solidFill>
            <a:schemeClr val="tx1"/>
          </a:solidFill>
          <a:latin typeface="+mn-lt"/>
          <a:ea typeface="+mn-ea"/>
        </a:defRPr>
      </a:lvl6pPr>
      <a:lvl7pPr marL="3432175" indent="-368300" algn="l" rtl="0" fontAlgn="base">
        <a:spcBef>
          <a:spcPct val="100000"/>
        </a:spcBef>
        <a:spcAft>
          <a:spcPct val="0"/>
        </a:spcAft>
        <a:buClr>
          <a:schemeClr val="accent1"/>
        </a:buClr>
        <a:buFont typeface="Arial Unicode MS" pitchFamily="34" charset="-128"/>
        <a:buChar char="❙"/>
        <a:defRPr>
          <a:solidFill>
            <a:schemeClr val="tx1"/>
          </a:solidFill>
          <a:latin typeface="+mn-lt"/>
          <a:ea typeface="+mn-ea"/>
        </a:defRPr>
      </a:lvl7pPr>
      <a:lvl8pPr marL="3889375" indent="-368300" algn="l" rtl="0" fontAlgn="base">
        <a:spcBef>
          <a:spcPct val="100000"/>
        </a:spcBef>
        <a:spcAft>
          <a:spcPct val="0"/>
        </a:spcAft>
        <a:buClr>
          <a:schemeClr val="accent1"/>
        </a:buClr>
        <a:buFont typeface="Arial Unicode MS" pitchFamily="34" charset="-128"/>
        <a:buChar char="❙"/>
        <a:defRPr>
          <a:solidFill>
            <a:schemeClr val="tx1"/>
          </a:solidFill>
          <a:latin typeface="+mn-lt"/>
          <a:ea typeface="+mn-ea"/>
        </a:defRPr>
      </a:lvl8pPr>
      <a:lvl9pPr marL="4346575" indent="-368300" algn="l" rtl="0" fontAlgn="base">
        <a:spcBef>
          <a:spcPct val="100000"/>
        </a:spcBef>
        <a:spcAft>
          <a:spcPct val="0"/>
        </a:spcAft>
        <a:buClr>
          <a:schemeClr val="accent1"/>
        </a:buClr>
        <a:buFont typeface="Arial Unicode MS" pitchFamily="34" charset="-128"/>
        <a:buChar char="❙"/>
        <a:defRPr>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7975"/>
            <a:ext cx="9144000" cy="624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23" descr="WelleOben"/>
          <p:cNvPicPr>
            <a:picLocks noChangeAspect="1" noChangeArrowheads="1"/>
          </p:cNvPicPr>
          <p:nvPr/>
        </p:nvPicPr>
        <p:blipFill>
          <a:blip r:embed="rId4">
            <a:extLst>
              <a:ext uri="{28A0092B-C50C-407E-A947-70E740481C1C}">
                <a14:useLocalDpi xmlns:a14="http://schemas.microsoft.com/office/drawing/2010/main" val="0"/>
              </a:ext>
            </a:extLst>
          </a:blip>
          <a:srcRect t="33066"/>
          <a:stretch>
            <a:fillRect/>
          </a:stretch>
        </p:blipFill>
        <p:spPr bwMode="auto">
          <a:xfrm>
            <a:off x="1588" y="39688"/>
            <a:ext cx="91440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7" descr="WelleUnten"/>
          <p:cNvPicPr>
            <a:picLocks noChangeAspect="1" noChangeArrowheads="1"/>
          </p:cNvPicPr>
          <p:nvPr/>
        </p:nvPicPr>
        <p:blipFill>
          <a:blip r:embed="rId5">
            <a:extLst>
              <a:ext uri="{28A0092B-C50C-407E-A947-70E740481C1C}">
                <a14:useLocalDpi xmlns:a14="http://schemas.microsoft.com/office/drawing/2010/main" val="0"/>
              </a:ext>
            </a:extLst>
          </a:blip>
          <a:srcRect b="56154"/>
          <a:stretch>
            <a:fillRect/>
          </a:stretch>
        </p:blipFill>
        <p:spPr bwMode="auto">
          <a:xfrm>
            <a:off x="0" y="5229225"/>
            <a:ext cx="91440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12"/>
          <p:cNvSpPr>
            <a:spLocks noGrp="1" noChangeArrowheads="1"/>
          </p:cNvSpPr>
          <p:nvPr>
            <p:ph type="ctrTitle"/>
          </p:nvPr>
        </p:nvSpPr>
        <p:spPr>
          <a:xfrm>
            <a:off x="179512" y="692696"/>
            <a:ext cx="8784976" cy="1152128"/>
          </a:xfrm>
        </p:spPr>
        <p:txBody>
          <a:bodyPr/>
          <a:lstStyle/>
          <a:p>
            <a:pPr eaLnBrk="1" hangingPunct="1"/>
            <a:r>
              <a:rPr lang="en-GB" altLang="de-DE" sz="2200" b="1" dirty="0" smtClean="0"/>
              <a:t>Prevention of the Deterioration </a:t>
            </a:r>
            <a:br>
              <a:rPr lang="en-GB" altLang="de-DE" sz="2200" b="1" dirty="0" smtClean="0"/>
            </a:br>
            <a:r>
              <a:rPr lang="en-GB" altLang="de-DE" sz="2200" b="1" dirty="0" smtClean="0"/>
              <a:t>of the Status of the Groundwater Bodies according the WFD</a:t>
            </a:r>
            <a:r>
              <a:rPr lang="en-GB" altLang="de-DE" sz="2200" dirty="0" smtClean="0"/>
              <a:t/>
            </a:r>
            <a:br>
              <a:rPr lang="en-GB" altLang="de-DE" sz="2200" dirty="0" smtClean="0"/>
            </a:br>
            <a:r>
              <a:rPr lang="en-GB" altLang="de-DE" sz="1800" dirty="0" smtClean="0"/>
              <a:t>Interpretation and Application according the Judgment of the Court (Grand Chamber) of 1. Jul</a:t>
            </a:r>
            <a:r>
              <a:rPr lang="cs-CZ" altLang="de-DE" sz="1800" dirty="0" smtClean="0"/>
              <a:t>y</a:t>
            </a:r>
            <a:r>
              <a:rPr lang="en-GB" altLang="de-DE" sz="1800" dirty="0" smtClean="0"/>
              <a:t> 2015 (C-461/13)</a:t>
            </a:r>
            <a:endParaRPr lang="en-GB" altLang="de-DE" sz="1800" dirty="0" smtClean="0"/>
          </a:p>
        </p:txBody>
      </p:sp>
      <p:pic>
        <p:nvPicPr>
          <p:cNvPr id="3081" name="Picture 2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4163" y="431800"/>
            <a:ext cx="33464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052736"/>
            <a:ext cx="8280920" cy="1190625"/>
          </a:xfrm>
        </p:spPr>
        <p:txBody>
          <a:bodyPr/>
          <a:lstStyle/>
          <a:p>
            <a:pPr eaLnBrk="1" hangingPunct="1"/>
            <a:r>
              <a:rPr lang="en-GB" altLang="de-DE" dirty="0" smtClean="0"/>
              <a:t>Exception according to Article 4 (7) WFD for GWB</a:t>
            </a:r>
          </a:p>
        </p:txBody>
      </p:sp>
      <p:sp>
        <p:nvSpPr>
          <p:cNvPr id="7171" name="Rectangle 3"/>
          <p:cNvSpPr>
            <a:spLocks noGrp="1" noChangeArrowheads="1"/>
          </p:cNvSpPr>
          <p:nvPr>
            <p:ph type="body" idx="1"/>
          </p:nvPr>
        </p:nvSpPr>
        <p:spPr>
          <a:xfrm>
            <a:off x="467544" y="2492896"/>
            <a:ext cx="8267700" cy="2160240"/>
          </a:xfrm>
        </p:spPr>
        <p:txBody>
          <a:bodyPr/>
          <a:lstStyle/>
          <a:p>
            <a:pPr eaLnBrk="1" hangingPunct="1"/>
            <a:r>
              <a:rPr lang="en-GB" altLang="de-DE" dirty="0" smtClean="0"/>
              <a:t>The deterioration in both the quantitative and the qualitative status of groundwater is exempted under Art. 4 (7) if this deterioration is due to a change in the physical properties of an associated OWB or a change in groundwater level ,</a:t>
            </a:r>
          </a:p>
          <a:p>
            <a:pPr eaLnBrk="1" hangingPunct="1"/>
            <a:r>
              <a:rPr lang="en-GB" altLang="de-DE" dirty="0" smtClean="0"/>
              <a:t>The term of physical property of water is to be interpreted broadly, so that in addition to physical changes chemical changes are included.</a:t>
            </a:r>
          </a:p>
        </p:txBody>
      </p:sp>
    </p:spTree>
    <p:extLst>
      <p:ext uri="{BB962C8B-B14F-4D97-AF65-F5344CB8AC3E}">
        <p14:creationId xmlns:p14="http://schemas.microsoft.com/office/powerpoint/2010/main" val="41139921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In General - Relevance</a:t>
            </a:r>
          </a:p>
        </p:txBody>
      </p:sp>
      <p:sp>
        <p:nvSpPr>
          <p:cNvPr id="7171" name="Rectangle 3"/>
          <p:cNvSpPr>
            <a:spLocks noGrp="1" noChangeArrowheads="1"/>
          </p:cNvSpPr>
          <p:nvPr>
            <p:ph type="body" idx="1"/>
          </p:nvPr>
        </p:nvSpPr>
        <p:spPr>
          <a:xfrm>
            <a:off x="107504" y="1772816"/>
            <a:ext cx="8784976" cy="3528392"/>
          </a:xfrm>
        </p:spPr>
        <p:txBody>
          <a:bodyPr/>
          <a:lstStyle/>
          <a:p>
            <a:pPr eaLnBrk="1" hangingPunct="1"/>
            <a:r>
              <a:rPr lang="en-GB" dirty="0" smtClean="0"/>
              <a:t>The significance of disadvantageous changes depends on whether a change of the status classes takes place in the subcomponents. Thus, even a minimal change can lead to the change of status class and be significant, while a disadvantageous change within the status class remains irrelevant.</a:t>
            </a:r>
          </a:p>
          <a:p>
            <a:pPr eaLnBrk="1" hangingPunct="1"/>
            <a:r>
              <a:rPr lang="en-GB" dirty="0" smtClean="0"/>
              <a:t>For subcomponents that are already in poor status, it is possible to exclude "insignificant" negative changes, which can be measured or predicted at the representative measuring point(s), but without any actual effect.</a:t>
            </a:r>
            <a:endParaRPr lang="en-GB" dirty="0"/>
          </a:p>
        </p:txBody>
      </p:sp>
    </p:spTree>
    <p:extLst>
      <p:ext uri="{BB962C8B-B14F-4D97-AF65-F5344CB8AC3E}">
        <p14:creationId xmlns:p14="http://schemas.microsoft.com/office/powerpoint/2010/main" val="31748889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In General</a:t>
            </a:r>
          </a:p>
        </p:txBody>
      </p:sp>
      <p:sp>
        <p:nvSpPr>
          <p:cNvPr id="7171" name="Rectangle 3"/>
          <p:cNvSpPr>
            <a:spLocks noGrp="1" noChangeArrowheads="1"/>
          </p:cNvSpPr>
          <p:nvPr>
            <p:ph type="body" idx="1"/>
          </p:nvPr>
        </p:nvSpPr>
        <p:spPr>
          <a:xfrm>
            <a:off x="539552" y="1916832"/>
            <a:ext cx="8267700" cy="3344044"/>
          </a:xfrm>
        </p:spPr>
        <p:txBody>
          <a:bodyPr/>
          <a:lstStyle/>
          <a:p>
            <a:pPr eaLnBrk="1" hangingPunct="1"/>
            <a:r>
              <a:rPr lang="en-GB" altLang="de-DE" dirty="0" smtClean="0"/>
              <a:t>Changes, insofar as they are based on natural or metrological variations, are ruled out as deterioration. These factors should therefore be taken into account in the prognosis and assessment of the changes.</a:t>
            </a:r>
          </a:p>
          <a:p>
            <a:pPr eaLnBrk="1" hangingPunct="1"/>
            <a:r>
              <a:rPr lang="en-GB" altLang="de-DE" dirty="0" smtClean="0"/>
              <a:t>Short-term, actually temporary, deterioration as a result of the implementation of the project may be disregarded, if it can be safely assumed that the previous status will revert to a short-term (timely), at the latest, until the next status assessment; otherwise, an exemption according to Art. 4 (7) is required.</a:t>
            </a:r>
            <a:endParaRPr lang="en-GB" altLang="de-DE" dirty="0"/>
          </a:p>
        </p:txBody>
      </p:sp>
    </p:spTree>
    <p:extLst>
      <p:ext uri="{BB962C8B-B14F-4D97-AF65-F5344CB8AC3E}">
        <p14:creationId xmlns:p14="http://schemas.microsoft.com/office/powerpoint/2010/main" val="2527558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title"/>
          </p:nvPr>
        </p:nvSpPr>
        <p:spPr>
          <a:xfrm>
            <a:off x="438150" y="438151"/>
            <a:ext cx="6654800" cy="758602"/>
          </a:xfrm>
        </p:spPr>
        <p:txBody>
          <a:bodyPr/>
          <a:lstStyle/>
          <a:p>
            <a:r>
              <a:rPr lang="en-GB" altLang="de-DE" dirty="0" smtClean="0"/>
              <a:t>General Statements</a:t>
            </a:r>
          </a:p>
        </p:txBody>
      </p:sp>
      <p:sp>
        <p:nvSpPr>
          <p:cNvPr id="4099" name="Inhaltsplatzhalter 2"/>
          <p:cNvSpPr>
            <a:spLocks noGrp="1"/>
          </p:cNvSpPr>
          <p:nvPr>
            <p:ph idx="1"/>
          </p:nvPr>
        </p:nvSpPr>
        <p:spPr>
          <a:xfrm>
            <a:off x="438150" y="1556792"/>
            <a:ext cx="8454330" cy="4672558"/>
          </a:xfrm>
        </p:spPr>
        <p:txBody>
          <a:bodyPr/>
          <a:lstStyle/>
          <a:p>
            <a:r>
              <a:rPr lang="en-GB" altLang="de-DE" dirty="0" smtClean="0"/>
              <a:t>The regulations for the implementation of the EU Water Framework Directive (WFD), like the WFD itself, are always related to water bodies.</a:t>
            </a:r>
          </a:p>
          <a:p>
            <a:r>
              <a:rPr lang="en-GB" altLang="de-DE" dirty="0" smtClean="0"/>
              <a:t>The place of the assessment is always the representative measuring point of the respective WB. For GWB, several representative measuring points are usually defined. The assessment shall be based on all representative measuring points identified in the management plan.</a:t>
            </a:r>
          </a:p>
          <a:p>
            <a:r>
              <a:rPr lang="en-GB" altLang="de-DE" dirty="0" smtClean="0"/>
              <a:t>Locally limited negative effects on water features that can not be proven / measured at the representative measuring points therefore do not violate the prohibition of deterioration, as they do not affect the entire WB or other WB.</a:t>
            </a:r>
          </a:p>
          <a:p>
            <a:r>
              <a:rPr lang="en-GB" altLang="de-DE" dirty="0" smtClean="0"/>
              <a:t>Decisive for the assessment of whether deterioration is to be expected is, in principle, the status of the WB as documented in the valid management plan. More recent, validated data / findings (in particular in the draft of the following management plan) should be used as a supplement.</a:t>
            </a:r>
          </a:p>
          <a:p>
            <a:endParaRPr lang="en-GB" altLang="de-DE"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404664"/>
            <a:ext cx="7056784" cy="1190625"/>
          </a:xfrm>
        </p:spPr>
        <p:txBody>
          <a:bodyPr/>
          <a:lstStyle/>
          <a:p>
            <a:pPr eaLnBrk="1" hangingPunct="1"/>
            <a:r>
              <a:rPr lang="en-GB" altLang="de-DE" dirty="0" smtClean="0"/>
              <a:t>Deterioration of the </a:t>
            </a:r>
            <a:br>
              <a:rPr lang="en-GB" altLang="de-DE" dirty="0" smtClean="0"/>
            </a:br>
            <a:r>
              <a:rPr lang="en-GB" altLang="de-DE" dirty="0" smtClean="0"/>
              <a:t>Quantitative Status of a GWB</a:t>
            </a:r>
            <a:br>
              <a:rPr lang="en-GB" altLang="de-DE" dirty="0" smtClean="0"/>
            </a:br>
            <a:r>
              <a:rPr lang="en-GB" altLang="de-DE" sz="1800" dirty="0" smtClean="0"/>
              <a:t>Analogously Use of the Term „Quality Element“ concerning GWB</a:t>
            </a:r>
          </a:p>
        </p:txBody>
      </p:sp>
      <p:graphicFrame>
        <p:nvGraphicFramePr>
          <p:cNvPr id="4" name="Tabelle 3"/>
          <p:cNvGraphicFramePr>
            <a:graphicFrameLocks noGrp="1"/>
          </p:cNvGraphicFramePr>
          <p:nvPr>
            <p:extLst>
              <p:ext uri="{D42A27DB-BD31-4B8C-83A1-F6EECF244321}">
                <p14:modId xmlns:p14="http://schemas.microsoft.com/office/powerpoint/2010/main" val="2273358060"/>
              </p:ext>
            </p:extLst>
          </p:nvPr>
        </p:nvGraphicFramePr>
        <p:xfrm>
          <a:off x="323528" y="1772816"/>
          <a:ext cx="8424936" cy="4104456"/>
        </p:xfrm>
        <a:graphic>
          <a:graphicData uri="http://schemas.openxmlformats.org/drawingml/2006/table">
            <a:tbl>
              <a:tblPr firstRow="1" firstCol="1" bandRow="1">
                <a:tableStyleId>{5C22544A-7EE6-4342-B048-85BDC9FD1C3A}</a:tableStyleId>
              </a:tblPr>
              <a:tblGrid>
                <a:gridCol w="1080119">
                  <a:extLst>
                    <a:ext uri="{9D8B030D-6E8A-4147-A177-3AD203B41FA5}">
                      <a16:colId xmlns:a16="http://schemas.microsoft.com/office/drawing/2014/main" val="20000"/>
                    </a:ext>
                  </a:extLst>
                </a:gridCol>
                <a:gridCol w="2088232">
                  <a:extLst>
                    <a:ext uri="{9D8B030D-6E8A-4147-A177-3AD203B41FA5}">
                      <a16:colId xmlns:a16="http://schemas.microsoft.com/office/drawing/2014/main" val="20001"/>
                    </a:ext>
                  </a:extLst>
                </a:gridCol>
                <a:gridCol w="4248472">
                  <a:extLst>
                    <a:ext uri="{9D8B030D-6E8A-4147-A177-3AD203B41FA5}">
                      <a16:colId xmlns:a16="http://schemas.microsoft.com/office/drawing/2014/main" val="20002"/>
                    </a:ext>
                  </a:extLst>
                </a:gridCol>
                <a:gridCol w="1008113">
                  <a:extLst>
                    <a:ext uri="{9D8B030D-6E8A-4147-A177-3AD203B41FA5}">
                      <a16:colId xmlns:a16="http://schemas.microsoft.com/office/drawing/2014/main" val="20003"/>
                    </a:ext>
                  </a:extLst>
                </a:gridCol>
              </a:tblGrid>
              <a:tr h="360040">
                <a:tc>
                  <a:txBody>
                    <a:bodyPr/>
                    <a:lstStyle/>
                    <a:p>
                      <a:pPr>
                        <a:spcAft>
                          <a:spcPts val="0"/>
                        </a:spcAft>
                      </a:pPr>
                      <a:r>
                        <a:rPr lang="en-GB" sz="1200" noProof="0" dirty="0" smtClean="0">
                          <a:effectLst/>
                        </a:rPr>
                        <a:t>Element</a:t>
                      </a:r>
                      <a:endParaRPr lang="en-GB" sz="1200" noProof="0" dirty="0">
                        <a:effectLst/>
                        <a:latin typeface="Arial"/>
                        <a:ea typeface="MS Mincho"/>
                        <a:cs typeface="Times New Roman"/>
                      </a:endParaRPr>
                    </a:p>
                  </a:txBody>
                  <a:tcPr marL="45570" marR="45570" marT="0" marB="0" anchor="ctr"/>
                </a:tc>
                <a:tc>
                  <a:txBody>
                    <a:bodyPr/>
                    <a:lstStyle/>
                    <a:p>
                      <a:pPr>
                        <a:spcAft>
                          <a:spcPts val="0"/>
                        </a:spcAft>
                      </a:pPr>
                      <a:r>
                        <a:rPr lang="en-GB" sz="1200" noProof="0" dirty="0" smtClean="0">
                          <a:effectLst/>
                        </a:rPr>
                        <a:t>Sub-element</a:t>
                      </a:r>
                      <a:endParaRPr lang="en-GB" sz="1200" noProof="0" dirty="0">
                        <a:effectLst/>
                        <a:latin typeface="Arial"/>
                        <a:ea typeface="MS Mincho"/>
                        <a:cs typeface="Times New Roman"/>
                      </a:endParaRPr>
                    </a:p>
                  </a:txBody>
                  <a:tcPr marL="45570" marR="45570" marT="0" marB="0" anchor="ctr"/>
                </a:tc>
                <a:tc>
                  <a:txBody>
                    <a:bodyPr/>
                    <a:lstStyle/>
                    <a:p>
                      <a:pPr>
                        <a:spcAft>
                          <a:spcPts val="0"/>
                        </a:spcAft>
                      </a:pPr>
                      <a:r>
                        <a:rPr lang="en-GB" sz="1200" noProof="0" dirty="0" smtClean="0">
                          <a:effectLst/>
                        </a:rPr>
                        <a:t>Criteria</a:t>
                      </a:r>
                      <a:endParaRPr lang="en-GB" sz="1200" noProof="0" dirty="0">
                        <a:effectLst/>
                        <a:latin typeface="Arial"/>
                        <a:ea typeface="MS Mincho"/>
                        <a:cs typeface="Times New Roman"/>
                      </a:endParaRPr>
                    </a:p>
                  </a:txBody>
                  <a:tcPr marL="45570" marR="45570" marT="0" marB="0" anchor="ctr"/>
                </a:tc>
                <a:tc>
                  <a:txBody>
                    <a:bodyPr/>
                    <a:lstStyle/>
                    <a:p>
                      <a:pPr>
                        <a:spcAft>
                          <a:spcPts val="0"/>
                        </a:spcAft>
                      </a:pPr>
                      <a:endParaRPr lang="en-GB" sz="1200" noProof="0" dirty="0">
                        <a:effectLst/>
                        <a:latin typeface="Arial"/>
                        <a:ea typeface="MS Mincho"/>
                        <a:cs typeface="Times New Roman"/>
                      </a:endParaRPr>
                    </a:p>
                  </a:txBody>
                  <a:tcPr marL="45570" marR="45570" marT="0" marB="0" anchor="ctr"/>
                </a:tc>
                <a:extLst>
                  <a:ext uri="{0D108BD9-81ED-4DB2-BD59-A6C34878D82A}">
                    <a16:rowId xmlns:a16="http://schemas.microsoft.com/office/drawing/2014/main" val="10000"/>
                  </a:ext>
                </a:extLst>
              </a:tr>
              <a:tr h="760699">
                <a:tc rowSpan="5">
                  <a:txBody>
                    <a:bodyPr/>
                    <a:lstStyle/>
                    <a:p>
                      <a:pPr>
                        <a:spcAft>
                          <a:spcPts val="0"/>
                        </a:spcAft>
                      </a:pPr>
                      <a:r>
                        <a:rPr lang="en-GB" sz="1200" noProof="0" dirty="0" smtClean="0">
                          <a:effectLst/>
                        </a:rPr>
                        <a:t> </a:t>
                      </a:r>
                    </a:p>
                    <a:p>
                      <a:pPr algn="ctr">
                        <a:spcAft>
                          <a:spcPts val="0"/>
                        </a:spcAft>
                      </a:pPr>
                      <a:r>
                        <a:rPr lang="en-GB" sz="1200" noProof="0" dirty="0" smtClean="0">
                          <a:effectLst/>
                        </a:rPr>
                        <a:t>Gr</a:t>
                      </a:r>
                      <a:r>
                        <a:rPr lang="cs-CZ" sz="1200" noProof="0" dirty="0" smtClean="0">
                          <a:effectLst/>
                        </a:rPr>
                        <a:t>o</a:t>
                      </a:r>
                      <a:r>
                        <a:rPr lang="en-GB" sz="1200" noProof="0" dirty="0" err="1" smtClean="0">
                          <a:effectLst/>
                        </a:rPr>
                        <a:t>undwater</a:t>
                      </a:r>
                      <a:r>
                        <a:rPr lang="en-GB" sz="1200" baseline="0" noProof="0" dirty="0" smtClean="0">
                          <a:effectLst/>
                        </a:rPr>
                        <a:t> </a:t>
                      </a:r>
                    </a:p>
                    <a:p>
                      <a:pPr algn="ctr">
                        <a:spcAft>
                          <a:spcPts val="0"/>
                        </a:spcAft>
                      </a:pPr>
                      <a:r>
                        <a:rPr lang="en-GB" sz="1200" noProof="0" dirty="0" smtClean="0">
                          <a:effectLst/>
                        </a:rPr>
                        <a:t>Table</a:t>
                      </a:r>
                      <a:endParaRPr lang="en-GB" sz="1200" noProof="0" dirty="0">
                        <a:effectLst/>
                        <a:latin typeface="Arial"/>
                        <a:ea typeface="MS Mincho"/>
                        <a:cs typeface="Times New Roman"/>
                      </a:endParaRPr>
                    </a:p>
                  </a:txBody>
                  <a:tcPr marL="45570" marR="45570" marT="0" marB="0" anchor="ctr"/>
                </a:tc>
                <a:tc>
                  <a:txBody>
                    <a:bodyPr/>
                    <a:lstStyle/>
                    <a:p>
                      <a:pPr>
                        <a:spcAft>
                          <a:spcPts val="0"/>
                        </a:spcAft>
                      </a:pPr>
                      <a:r>
                        <a:rPr lang="en-GB" sz="1200" noProof="0" dirty="0" smtClean="0">
                          <a:effectLst/>
                        </a:rPr>
                        <a:t> </a:t>
                      </a:r>
                    </a:p>
                    <a:p>
                      <a:pPr>
                        <a:spcAft>
                          <a:spcPts val="0"/>
                        </a:spcAft>
                      </a:pPr>
                      <a:r>
                        <a:rPr lang="en-GB" sz="1200" noProof="0" dirty="0" smtClean="0">
                          <a:effectLst/>
                        </a:rPr>
                        <a:t>water balance</a:t>
                      </a:r>
                      <a:endParaRPr lang="en-GB" sz="1200" noProof="0" dirty="0">
                        <a:effectLst/>
                        <a:latin typeface="Arial"/>
                        <a:ea typeface="MS Mincho"/>
                        <a:cs typeface="Times New Roman"/>
                      </a:endParaRPr>
                    </a:p>
                  </a:txBody>
                  <a:tcPr marL="45570" marR="45570" marT="0" marB="0"/>
                </a:tc>
                <a:tc>
                  <a:txBody>
                    <a:bodyPr/>
                    <a:lstStyle/>
                    <a:p>
                      <a:pPr>
                        <a:spcAft>
                          <a:spcPts val="0"/>
                        </a:spcAft>
                      </a:pPr>
                      <a:r>
                        <a:rPr lang="en-GB" sz="1200" noProof="0" dirty="0" smtClean="0">
                          <a:effectLst/>
                        </a:rPr>
                        <a:t>The level of groundwater in the groundwater body shows that the available groundwater resource is not exceeded by the long-term annual average rate of abstraction. </a:t>
                      </a:r>
                      <a:endParaRPr lang="en-GB" sz="1200" noProof="0" dirty="0">
                        <a:effectLst/>
                        <a:latin typeface="Arial"/>
                        <a:ea typeface="MS Mincho"/>
                        <a:cs typeface="Times New Roman"/>
                      </a:endParaRPr>
                    </a:p>
                  </a:txBody>
                  <a:tcPr marL="45570" marR="45570" marT="0" marB="0"/>
                </a:tc>
                <a:tc rowSpan="5">
                  <a:txBody>
                    <a:bodyPr/>
                    <a:lstStyle/>
                    <a:p>
                      <a:pPr>
                        <a:spcAft>
                          <a:spcPts val="0"/>
                        </a:spcAft>
                      </a:pPr>
                      <a:r>
                        <a:rPr lang="en-GB" sz="1200" noProof="0" dirty="0" smtClean="0">
                          <a:effectLst/>
                        </a:rPr>
                        <a:t>Annex V </a:t>
                      </a:r>
                      <a:r>
                        <a:rPr lang="en-GB" sz="1200" noProof="0" dirty="0" err="1" smtClean="0">
                          <a:effectLst/>
                        </a:rPr>
                        <a:t>Nr</a:t>
                      </a:r>
                      <a:r>
                        <a:rPr lang="en-GB" sz="1200" noProof="0" dirty="0" smtClean="0">
                          <a:effectLst/>
                        </a:rPr>
                        <a:t>. </a:t>
                      </a:r>
                      <a:r>
                        <a:rPr lang="en-GB" sz="1200" baseline="0" noProof="0" dirty="0" smtClean="0">
                          <a:effectLst/>
                        </a:rPr>
                        <a:t>2.1.2 WRRL</a:t>
                      </a:r>
                      <a:endParaRPr lang="en-GB" sz="1200" noProof="0" dirty="0">
                        <a:effectLst/>
                        <a:latin typeface="Arial"/>
                        <a:ea typeface="MS Mincho"/>
                        <a:cs typeface="Times New Roman"/>
                      </a:endParaRPr>
                    </a:p>
                  </a:txBody>
                  <a:tcPr marL="45570" marR="45570" marT="0" marB="0" anchor="ctr"/>
                </a:tc>
                <a:extLst>
                  <a:ext uri="{0D108BD9-81ED-4DB2-BD59-A6C34878D82A}">
                    <a16:rowId xmlns:a16="http://schemas.microsoft.com/office/drawing/2014/main" val="10001"/>
                  </a:ext>
                </a:extLst>
              </a:tr>
              <a:tr h="895485">
                <a:tc vMerge="1">
                  <a:txBody>
                    <a:bodyPr/>
                    <a:lstStyle/>
                    <a:p>
                      <a:endParaRPr lang="de-DE"/>
                    </a:p>
                  </a:txBody>
                  <a:tcPr/>
                </a:tc>
                <a:tc rowSpan="2">
                  <a:txBody>
                    <a:bodyPr/>
                    <a:lstStyle/>
                    <a:p>
                      <a:pPr>
                        <a:spcAft>
                          <a:spcPts val="0"/>
                        </a:spcAft>
                      </a:pPr>
                      <a:r>
                        <a:rPr lang="en-GB" sz="1200" noProof="0" dirty="0" smtClean="0">
                          <a:effectLst/>
                        </a:rPr>
                        <a:t> </a:t>
                      </a:r>
                    </a:p>
                    <a:p>
                      <a:pPr>
                        <a:spcAft>
                          <a:spcPts val="0"/>
                        </a:spcAft>
                      </a:pPr>
                      <a:r>
                        <a:rPr lang="en-GB" sz="1200" noProof="0" dirty="0" smtClean="0">
                          <a:effectLst/>
                          <a:latin typeface="+mn-lt"/>
                          <a:ea typeface="+mn-ea"/>
                          <a:cs typeface="+mn-cs"/>
                        </a:rPr>
                        <a:t>associated</a:t>
                      </a:r>
                      <a:r>
                        <a:rPr lang="en-GB" sz="1200" baseline="0" noProof="0" dirty="0" smtClean="0">
                          <a:effectLst/>
                          <a:latin typeface="+mn-lt"/>
                          <a:ea typeface="+mn-ea"/>
                          <a:cs typeface="+mn-cs"/>
                        </a:rPr>
                        <a:t> surface waters</a:t>
                      </a:r>
                      <a:endParaRPr lang="en-GB" sz="1200" noProof="0" dirty="0">
                        <a:effectLst/>
                        <a:latin typeface="Arial"/>
                        <a:ea typeface="MS Mincho"/>
                        <a:cs typeface="Times New Roman"/>
                      </a:endParaRPr>
                    </a:p>
                  </a:txBody>
                  <a:tcPr marL="45570" marR="45570" marT="0" marB="0"/>
                </a:tc>
                <a:tc>
                  <a:txBody>
                    <a:bodyPr/>
                    <a:lstStyle/>
                    <a:p>
                      <a:pPr>
                        <a:spcAft>
                          <a:spcPts val="0"/>
                        </a:spcAft>
                      </a:pPr>
                      <a:r>
                        <a:rPr lang="en-GB" sz="1200" noProof="0" dirty="0" smtClean="0">
                          <a:effectLst/>
                        </a:rPr>
                        <a:t>The level of groundwater is not subject to anthropogenic alterations such as would result in failure to achieve the environmental objectives for associated surface waters.</a:t>
                      </a:r>
                      <a:endParaRPr lang="en-GB" sz="1200" noProof="0" dirty="0">
                        <a:effectLst/>
                        <a:latin typeface="Arial"/>
                        <a:ea typeface="MS Mincho"/>
                        <a:cs typeface="Times New Roman"/>
                      </a:endParaRPr>
                    </a:p>
                  </a:txBody>
                  <a:tcPr marL="45570" marR="45570" marT="0" marB="0" anchor="ctr"/>
                </a:tc>
                <a:tc vMerge="1">
                  <a:txBody>
                    <a:bodyPr/>
                    <a:lstStyle/>
                    <a:p>
                      <a:pPr>
                        <a:spcAft>
                          <a:spcPts val="0"/>
                        </a:spcAft>
                      </a:pPr>
                      <a:endParaRPr lang="de-DE" sz="1100">
                        <a:effectLst/>
                        <a:latin typeface="Arial"/>
                        <a:ea typeface="MS Mincho"/>
                        <a:cs typeface="Times New Roman"/>
                      </a:endParaRPr>
                    </a:p>
                  </a:txBody>
                  <a:tcPr marL="45570" marR="45570" marT="0" marB="0"/>
                </a:tc>
                <a:extLst>
                  <a:ext uri="{0D108BD9-81ED-4DB2-BD59-A6C34878D82A}">
                    <a16:rowId xmlns:a16="http://schemas.microsoft.com/office/drawing/2014/main" val="10002"/>
                  </a:ext>
                </a:extLst>
              </a:tr>
              <a:tr h="760699">
                <a:tc vMerge="1">
                  <a:txBody>
                    <a:bodyPr/>
                    <a:lstStyle/>
                    <a:p>
                      <a:endParaRPr lang="de-DE"/>
                    </a:p>
                  </a:txBody>
                  <a:tcPr/>
                </a:tc>
                <a:tc vMerge="1">
                  <a:txBody>
                    <a:bodyPr/>
                    <a:lstStyle/>
                    <a:p>
                      <a:endParaRPr lang="de-DE"/>
                    </a:p>
                  </a:txBody>
                  <a:tcPr/>
                </a:tc>
                <a:tc>
                  <a:txBody>
                    <a:bodyPr/>
                    <a:lstStyle/>
                    <a:p>
                      <a:pPr>
                        <a:spcAft>
                          <a:spcPts val="0"/>
                        </a:spcAft>
                      </a:pPr>
                      <a:r>
                        <a:rPr lang="en-GB" sz="1200" noProof="0" dirty="0" smtClean="0">
                          <a:effectLst/>
                        </a:rPr>
                        <a:t>The level of groundwater is not subject to anthropogenic alterations such as would result in any significant diminution in the status of associated surface waters.</a:t>
                      </a:r>
                      <a:endParaRPr lang="en-GB" sz="1200" noProof="0" dirty="0">
                        <a:effectLst/>
                        <a:latin typeface="Arial"/>
                        <a:ea typeface="MS Mincho"/>
                        <a:cs typeface="Times New Roman"/>
                      </a:endParaRPr>
                    </a:p>
                  </a:txBody>
                  <a:tcPr marL="45570" marR="45570" marT="0" marB="0" anchor="ctr"/>
                </a:tc>
                <a:tc vMerge="1">
                  <a:txBody>
                    <a:bodyPr/>
                    <a:lstStyle/>
                    <a:p>
                      <a:pPr>
                        <a:spcAft>
                          <a:spcPts val="0"/>
                        </a:spcAft>
                      </a:pPr>
                      <a:endParaRPr lang="de-DE" sz="1100">
                        <a:effectLst/>
                        <a:latin typeface="Arial"/>
                        <a:ea typeface="MS Mincho"/>
                        <a:cs typeface="Times New Roman"/>
                      </a:endParaRPr>
                    </a:p>
                  </a:txBody>
                  <a:tcPr marL="45570" marR="45570" marT="0" marB="0"/>
                </a:tc>
                <a:extLst>
                  <a:ext uri="{0D108BD9-81ED-4DB2-BD59-A6C34878D82A}">
                    <a16:rowId xmlns:a16="http://schemas.microsoft.com/office/drawing/2014/main" val="10003"/>
                  </a:ext>
                </a:extLst>
              </a:tr>
              <a:tr h="710986">
                <a:tc vMerge="1">
                  <a:txBody>
                    <a:bodyPr/>
                    <a:lstStyle/>
                    <a:p>
                      <a:endParaRPr lang="de-DE"/>
                    </a:p>
                  </a:txBody>
                  <a:tcPr/>
                </a:tc>
                <a:tc>
                  <a:txBody>
                    <a:bodyPr/>
                    <a:lstStyle/>
                    <a:p>
                      <a:pPr>
                        <a:spcAft>
                          <a:spcPts val="0"/>
                        </a:spcAft>
                      </a:pPr>
                      <a:r>
                        <a:rPr lang="en-GB" sz="1200" noProof="0" dirty="0" smtClean="0">
                          <a:effectLst/>
                        </a:rPr>
                        <a:t> </a:t>
                      </a:r>
                    </a:p>
                    <a:p>
                      <a:pPr>
                        <a:spcAft>
                          <a:spcPts val="0"/>
                        </a:spcAft>
                      </a:pPr>
                      <a:r>
                        <a:rPr lang="en-GB" sz="1200" noProof="0" dirty="0" smtClean="0">
                          <a:effectLst/>
                        </a:rPr>
                        <a:t>gr</a:t>
                      </a:r>
                      <a:r>
                        <a:rPr lang="cs-CZ" sz="1200" noProof="0" dirty="0" smtClean="0">
                          <a:effectLst/>
                        </a:rPr>
                        <a:t>o</a:t>
                      </a:r>
                      <a:r>
                        <a:rPr lang="en-GB" sz="1200" noProof="0" dirty="0" err="1" smtClean="0">
                          <a:effectLst/>
                        </a:rPr>
                        <a:t>undwater</a:t>
                      </a:r>
                      <a:r>
                        <a:rPr lang="en-GB" sz="1200" noProof="0" dirty="0" smtClean="0">
                          <a:effectLst/>
                        </a:rPr>
                        <a:t> dependent terrestrial ecosystems</a:t>
                      </a:r>
                      <a:endParaRPr lang="en-GB" sz="1200" noProof="0" dirty="0">
                        <a:effectLst/>
                        <a:latin typeface="Arial"/>
                        <a:ea typeface="MS Mincho"/>
                        <a:cs typeface="Times New Roman"/>
                      </a:endParaRPr>
                    </a:p>
                  </a:txBody>
                  <a:tcPr marL="45570" marR="45570" marT="0" marB="0"/>
                </a:tc>
                <a:tc>
                  <a:txBody>
                    <a:bodyPr/>
                    <a:lstStyle/>
                    <a:p>
                      <a:pPr>
                        <a:spcAft>
                          <a:spcPts val="0"/>
                        </a:spcAft>
                      </a:pPr>
                      <a:r>
                        <a:rPr lang="en-GB" sz="1200" noProof="0" dirty="0" smtClean="0">
                          <a:effectLst/>
                        </a:rPr>
                        <a:t>The level of groundwater is not subject to anthropogenic alterations such as would result in any significant damage to terrestrial ecosystems which depend directly on the GWB.</a:t>
                      </a:r>
                      <a:endParaRPr lang="en-GB" sz="1200" noProof="0" dirty="0">
                        <a:effectLst/>
                        <a:latin typeface="Arial"/>
                        <a:ea typeface="MS Mincho"/>
                        <a:cs typeface="Times New Roman"/>
                      </a:endParaRPr>
                    </a:p>
                  </a:txBody>
                  <a:tcPr marL="45570" marR="45570" marT="0" marB="0" anchor="ctr"/>
                </a:tc>
                <a:tc vMerge="1">
                  <a:txBody>
                    <a:bodyPr/>
                    <a:lstStyle/>
                    <a:p>
                      <a:pPr>
                        <a:spcAft>
                          <a:spcPts val="0"/>
                        </a:spcAft>
                      </a:pPr>
                      <a:endParaRPr lang="de-DE" sz="1100">
                        <a:effectLst/>
                        <a:latin typeface="Arial"/>
                        <a:ea typeface="MS Mincho"/>
                        <a:cs typeface="Times New Roman"/>
                      </a:endParaRPr>
                    </a:p>
                  </a:txBody>
                  <a:tcPr marL="45570" marR="45570" marT="0" marB="0"/>
                </a:tc>
                <a:extLst>
                  <a:ext uri="{0D108BD9-81ED-4DB2-BD59-A6C34878D82A}">
                    <a16:rowId xmlns:a16="http://schemas.microsoft.com/office/drawing/2014/main" val="10004"/>
                  </a:ext>
                </a:extLst>
              </a:tr>
              <a:tr h="616547">
                <a:tc vMerge="1">
                  <a:txBody>
                    <a:bodyPr/>
                    <a:lstStyle/>
                    <a:p>
                      <a:endParaRPr lang="de-DE"/>
                    </a:p>
                  </a:txBody>
                  <a:tcPr/>
                </a:tc>
                <a:tc>
                  <a:txBody>
                    <a:bodyPr/>
                    <a:lstStyle/>
                    <a:p>
                      <a:pPr>
                        <a:spcAft>
                          <a:spcPts val="0"/>
                        </a:spcAft>
                      </a:pPr>
                      <a:r>
                        <a:rPr lang="en-GB" sz="1200" noProof="0" dirty="0" smtClean="0">
                          <a:effectLst/>
                        </a:rPr>
                        <a:t> </a:t>
                      </a:r>
                    </a:p>
                    <a:p>
                      <a:pPr>
                        <a:spcAft>
                          <a:spcPts val="0"/>
                        </a:spcAft>
                      </a:pPr>
                      <a:r>
                        <a:rPr lang="en-GB" sz="1200" noProof="0" dirty="0" smtClean="0">
                          <a:effectLst/>
                        </a:rPr>
                        <a:t>intrusions</a:t>
                      </a:r>
                      <a:endParaRPr lang="en-GB" sz="1200" noProof="0" dirty="0">
                        <a:effectLst/>
                        <a:latin typeface="Arial"/>
                        <a:ea typeface="MS Mincho"/>
                        <a:cs typeface="Times New Roman"/>
                      </a:endParaRPr>
                    </a:p>
                  </a:txBody>
                  <a:tcPr marL="45570" marR="45570" marT="0" marB="0"/>
                </a:tc>
                <a:tc>
                  <a:txBody>
                    <a:bodyPr/>
                    <a:lstStyle/>
                    <a:p>
                      <a:pPr>
                        <a:spcAft>
                          <a:spcPts val="0"/>
                        </a:spcAft>
                      </a:pPr>
                      <a:r>
                        <a:rPr lang="en-GB" sz="1200" noProof="0" dirty="0" smtClean="0">
                          <a:effectLst/>
                        </a:rPr>
                        <a:t>The level of groundwater is not subject to anthropogenic alterations such as would result in saltwater or other intrusion</a:t>
                      </a:r>
                      <a:endParaRPr lang="en-GB" sz="1200" noProof="0" dirty="0">
                        <a:effectLst/>
                        <a:latin typeface="Arial"/>
                        <a:ea typeface="MS Mincho"/>
                        <a:cs typeface="Times New Roman"/>
                      </a:endParaRPr>
                    </a:p>
                  </a:txBody>
                  <a:tcPr marL="45570" marR="45570" marT="0" marB="0" anchor="ctr"/>
                </a:tc>
                <a:tc vMerge="1">
                  <a:txBody>
                    <a:bodyPr/>
                    <a:lstStyle/>
                    <a:p>
                      <a:pPr>
                        <a:spcAft>
                          <a:spcPts val="0"/>
                        </a:spcAft>
                      </a:pPr>
                      <a:endParaRPr lang="de-DE" sz="1100">
                        <a:effectLst/>
                        <a:latin typeface="Arial"/>
                        <a:ea typeface="MS Mincho"/>
                        <a:cs typeface="Times New Roman"/>
                      </a:endParaRPr>
                    </a:p>
                  </a:txBody>
                  <a:tcPr marL="45570" marR="45570" marT="0" marB="0"/>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260648"/>
            <a:ext cx="6654800" cy="1190625"/>
          </a:xfrm>
        </p:spPr>
        <p:txBody>
          <a:bodyPr/>
          <a:lstStyle/>
          <a:p>
            <a:pPr eaLnBrk="1" hangingPunct="1"/>
            <a:r>
              <a:rPr lang="en-GB" altLang="de-DE" dirty="0" smtClean="0"/>
              <a:t>Deterioration of the  </a:t>
            </a:r>
            <a:br>
              <a:rPr lang="en-GB" altLang="de-DE" dirty="0" smtClean="0"/>
            </a:br>
            <a:r>
              <a:rPr lang="en-GB" altLang="de-DE" dirty="0" smtClean="0"/>
              <a:t>Quantitative Status of a GWB</a:t>
            </a:r>
          </a:p>
        </p:txBody>
      </p:sp>
      <p:sp>
        <p:nvSpPr>
          <p:cNvPr id="7171" name="Rectangle 3"/>
          <p:cNvSpPr>
            <a:spLocks noGrp="1" noChangeArrowheads="1"/>
          </p:cNvSpPr>
          <p:nvPr>
            <p:ph type="body" idx="1"/>
          </p:nvPr>
        </p:nvSpPr>
        <p:spPr>
          <a:xfrm>
            <a:off x="467544" y="1772816"/>
            <a:ext cx="8136904" cy="2376264"/>
          </a:xfrm>
        </p:spPr>
        <p:txBody>
          <a:bodyPr/>
          <a:lstStyle/>
          <a:p>
            <a:pPr eaLnBrk="1" hangingPunct="1"/>
            <a:r>
              <a:rPr lang="en-GB" dirty="0" smtClean="0"/>
              <a:t>When examining the deterioration of the quantitative status of a GWB, the impact of a project on each criterion listed in Annex V, point 2.1.2 of the WFD should be examined.</a:t>
            </a:r>
          </a:p>
          <a:p>
            <a:pPr eaLnBrk="1" hangingPunct="1"/>
            <a:r>
              <a:rPr lang="en-GB" dirty="0" smtClean="0"/>
              <a:t>There is a deterioration in the quantitative status of a GWK as soon as at least one criterion according to Annex V Number 2.1.2 WFD is no longer met. For criteria that are not met before the project, any further negative change represents a deterioration.</a:t>
            </a:r>
            <a:endParaRPr lang="en-GB" altLang="de-DE" dirty="0" smtClean="0"/>
          </a:p>
        </p:txBody>
      </p:sp>
    </p:spTree>
    <p:extLst>
      <p:ext uri="{BB962C8B-B14F-4D97-AF65-F5344CB8AC3E}">
        <p14:creationId xmlns:p14="http://schemas.microsoft.com/office/powerpoint/2010/main" val="870816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984776" cy="1190625"/>
          </a:xfrm>
        </p:spPr>
        <p:txBody>
          <a:bodyPr/>
          <a:lstStyle/>
          <a:p>
            <a:pPr eaLnBrk="1" hangingPunct="1"/>
            <a:r>
              <a:rPr lang="en-GB" altLang="de-DE" dirty="0" smtClean="0"/>
              <a:t>Deterioration of the </a:t>
            </a:r>
            <a:br>
              <a:rPr lang="en-GB" altLang="de-DE" dirty="0" smtClean="0"/>
            </a:br>
            <a:r>
              <a:rPr lang="en-GB" altLang="de-DE" dirty="0" smtClean="0"/>
              <a:t>Qualitative Status of a GWB</a:t>
            </a:r>
            <a:br>
              <a:rPr lang="en-GB" altLang="de-DE" dirty="0" smtClean="0"/>
            </a:br>
            <a:r>
              <a:rPr lang="en-GB" altLang="de-DE" sz="1800" dirty="0" smtClean="0">
                <a:solidFill>
                  <a:srgbClr val="000000"/>
                </a:solidFill>
              </a:rPr>
              <a:t>Analogously Use of the Term „Quality Element“ concerning GWB</a:t>
            </a:r>
            <a:endParaRPr lang="en-GB" altLang="de-DE" dirty="0" smtClean="0"/>
          </a:p>
        </p:txBody>
      </p:sp>
      <p:graphicFrame>
        <p:nvGraphicFramePr>
          <p:cNvPr id="3" name="Tabelle 2"/>
          <p:cNvGraphicFramePr>
            <a:graphicFrameLocks noGrp="1"/>
          </p:cNvGraphicFramePr>
          <p:nvPr>
            <p:extLst>
              <p:ext uri="{D42A27DB-BD31-4B8C-83A1-F6EECF244321}">
                <p14:modId xmlns:p14="http://schemas.microsoft.com/office/powerpoint/2010/main" val="1959825354"/>
              </p:ext>
            </p:extLst>
          </p:nvPr>
        </p:nvGraphicFramePr>
        <p:xfrm>
          <a:off x="251520" y="1556792"/>
          <a:ext cx="8568952" cy="4074940"/>
        </p:xfrm>
        <a:graphic>
          <a:graphicData uri="http://schemas.openxmlformats.org/drawingml/2006/table">
            <a:tbl>
              <a:tblPr firstRow="1" firstCol="1" bandRow="1">
                <a:tableStyleId>{5C22544A-7EE6-4342-B048-85BDC9FD1C3A}</a:tableStyleId>
              </a:tblPr>
              <a:tblGrid>
                <a:gridCol w="792088">
                  <a:extLst>
                    <a:ext uri="{9D8B030D-6E8A-4147-A177-3AD203B41FA5}">
                      <a16:colId xmlns:a16="http://schemas.microsoft.com/office/drawing/2014/main" val="20000"/>
                    </a:ext>
                  </a:extLst>
                </a:gridCol>
                <a:gridCol w="1350150">
                  <a:extLst>
                    <a:ext uri="{9D8B030D-6E8A-4147-A177-3AD203B41FA5}">
                      <a16:colId xmlns:a16="http://schemas.microsoft.com/office/drawing/2014/main" val="20001"/>
                    </a:ext>
                  </a:extLst>
                </a:gridCol>
                <a:gridCol w="4727698">
                  <a:extLst>
                    <a:ext uri="{9D8B030D-6E8A-4147-A177-3AD203B41FA5}">
                      <a16:colId xmlns:a16="http://schemas.microsoft.com/office/drawing/2014/main" val="20002"/>
                    </a:ext>
                  </a:extLst>
                </a:gridCol>
                <a:gridCol w="1699016">
                  <a:extLst>
                    <a:ext uri="{9D8B030D-6E8A-4147-A177-3AD203B41FA5}">
                      <a16:colId xmlns:a16="http://schemas.microsoft.com/office/drawing/2014/main" val="20003"/>
                    </a:ext>
                  </a:extLst>
                </a:gridCol>
              </a:tblGrid>
              <a:tr h="156157">
                <a:tc>
                  <a:txBody>
                    <a:bodyPr/>
                    <a:lstStyle/>
                    <a:p>
                      <a:pPr>
                        <a:spcAft>
                          <a:spcPts val="0"/>
                        </a:spcAft>
                      </a:pPr>
                      <a:r>
                        <a:rPr lang="en-GB" sz="1100" noProof="0" dirty="0" smtClean="0">
                          <a:effectLst/>
                        </a:rPr>
                        <a:t>Element</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Sub-element</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 Criteria</a:t>
                      </a:r>
                      <a:endParaRPr lang="en-GB" sz="1100" noProof="0" dirty="0">
                        <a:effectLst/>
                        <a:latin typeface="Arial"/>
                        <a:ea typeface="MS Mincho"/>
                        <a:cs typeface="Times New Roman"/>
                      </a:endParaRPr>
                    </a:p>
                  </a:txBody>
                  <a:tcPr marL="29856" marR="29856" marT="0" marB="0"/>
                </a:tc>
                <a:tc>
                  <a:txBody>
                    <a:bodyPr/>
                    <a:lstStyle/>
                    <a:p>
                      <a:pPr>
                        <a:spcAft>
                          <a:spcPts val="0"/>
                        </a:spcAft>
                      </a:pPr>
                      <a:endParaRPr lang="en-GB" sz="1100" noProof="0" dirty="0">
                        <a:effectLst/>
                        <a:latin typeface="Arial"/>
                        <a:ea typeface="MS Mincho"/>
                        <a:cs typeface="Times New Roman"/>
                      </a:endParaRPr>
                    </a:p>
                  </a:txBody>
                  <a:tcPr marL="29856" marR="29856" marT="0" marB="0"/>
                </a:tc>
                <a:extLst>
                  <a:ext uri="{0D108BD9-81ED-4DB2-BD59-A6C34878D82A}">
                    <a16:rowId xmlns:a16="http://schemas.microsoft.com/office/drawing/2014/main" val="10000"/>
                  </a:ext>
                </a:extLst>
              </a:tr>
              <a:tr h="408424">
                <a:tc rowSpan="3">
                  <a:txBody>
                    <a:bodyPr/>
                    <a:lstStyle/>
                    <a:p>
                      <a:pPr>
                        <a:spcAft>
                          <a:spcPts val="0"/>
                        </a:spcAft>
                      </a:pPr>
                      <a:r>
                        <a:rPr lang="en-GB" sz="1100" noProof="0" dirty="0" smtClean="0">
                          <a:effectLst/>
                        </a:rPr>
                        <a:t> </a:t>
                      </a:r>
                    </a:p>
                    <a:p>
                      <a:pPr>
                        <a:spcAft>
                          <a:spcPts val="0"/>
                        </a:spcAft>
                      </a:pPr>
                      <a:r>
                        <a:rPr lang="en-GB" sz="1100" noProof="0" dirty="0" smtClean="0">
                          <a:effectLst/>
                        </a:rPr>
                        <a:t>Con</a:t>
                      </a:r>
                      <a:r>
                        <a:rPr lang="cs-CZ" sz="1100" noProof="0" dirty="0" smtClean="0">
                          <a:effectLst/>
                        </a:rPr>
                        <a:t>c</a:t>
                      </a:r>
                      <a:r>
                        <a:rPr lang="en-GB" sz="1100" noProof="0" dirty="0" err="1" smtClean="0">
                          <a:effectLst/>
                        </a:rPr>
                        <a:t>entration</a:t>
                      </a:r>
                      <a:r>
                        <a:rPr lang="en-GB" sz="1100" noProof="0" dirty="0" smtClean="0">
                          <a:effectLst/>
                        </a:rPr>
                        <a:t> of Pollutants</a:t>
                      </a:r>
                      <a:endParaRPr lang="en-GB" sz="1100" noProof="0" dirty="0">
                        <a:effectLst/>
                        <a:latin typeface="Arial"/>
                        <a:ea typeface="MS Mincho"/>
                        <a:cs typeface="Times New Roman"/>
                      </a:endParaRPr>
                    </a:p>
                  </a:txBody>
                  <a:tcPr marL="29856" marR="29856" marT="0" marB="0" anchor="ctr"/>
                </a:tc>
                <a:tc rowSpan="2">
                  <a:txBody>
                    <a:bodyPr/>
                    <a:lstStyle/>
                    <a:p>
                      <a:pPr>
                        <a:spcAft>
                          <a:spcPts val="0"/>
                        </a:spcAft>
                      </a:pPr>
                      <a:r>
                        <a:rPr lang="en-GB" sz="1100" noProof="0" dirty="0" smtClean="0">
                          <a:effectLst/>
                        </a:rPr>
                        <a:t>Pollutants according to Annex I and II / Part B GWD </a:t>
                      </a:r>
                    </a:p>
                    <a:p>
                      <a:pPr>
                        <a:spcAft>
                          <a:spcPts val="0"/>
                        </a:spcAft>
                      </a:pPr>
                      <a:r>
                        <a:rPr lang="en-GB" sz="1100" noProof="0" dirty="0" smtClean="0">
                          <a:effectLst/>
                        </a:rPr>
                        <a:t> </a:t>
                      </a:r>
                    </a:p>
                    <a:p>
                      <a:pPr>
                        <a:spcAft>
                          <a:spcPts val="0"/>
                        </a:spcAft>
                      </a:pPr>
                      <a:r>
                        <a:rPr lang="en-GB" sz="1100" noProof="0" dirty="0" smtClean="0">
                          <a:effectLst/>
                        </a:rPr>
                        <a:t> </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Compliance with GW quality standards and national thresholds or exceeding a value: Compliance with Article 4 (2c) GWD</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Article 4 (2c) GD</a:t>
                      </a:r>
                      <a:endParaRPr lang="en-GB" sz="1100" noProof="0" dirty="0">
                        <a:effectLst/>
                        <a:latin typeface="Arial"/>
                        <a:ea typeface="MS Mincho"/>
                        <a:cs typeface="Times New Roman"/>
                      </a:endParaRPr>
                    </a:p>
                  </a:txBody>
                  <a:tcPr marL="29856" marR="29856" marT="0" marB="0" anchor="ctr"/>
                </a:tc>
                <a:extLst>
                  <a:ext uri="{0D108BD9-81ED-4DB2-BD59-A6C34878D82A}">
                    <a16:rowId xmlns:a16="http://schemas.microsoft.com/office/drawing/2014/main" val="10001"/>
                  </a:ext>
                </a:extLst>
              </a:tr>
              <a:tr h="780783">
                <a:tc vMerge="1">
                  <a:txBody>
                    <a:bodyPr/>
                    <a:lstStyle/>
                    <a:p>
                      <a:endParaRPr lang="de-DE"/>
                    </a:p>
                  </a:txBody>
                  <a:tcPr/>
                </a:tc>
                <a:tc vMerge="1">
                  <a:txBody>
                    <a:bodyPr/>
                    <a:lstStyle/>
                    <a:p>
                      <a:endParaRPr lang="de-DE"/>
                    </a:p>
                  </a:txBody>
                  <a:tcPr/>
                </a:tc>
                <a:tc>
                  <a:txBody>
                    <a:bodyPr/>
                    <a:lstStyle/>
                    <a:p>
                      <a:pPr>
                        <a:spcAft>
                          <a:spcPts val="0"/>
                        </a:spcAft>
                      </a:pPr>
                      <a:r>
                        <a:rPr lang="en-GB" sz="1100" noProof="0" dirty="0" smtClean="0">
                          <a:effectLst/>
                          <a:latin typeface="+mn-lt"/>
                          <a:ea typeface="MS Mincho"/>
                          <a:cs typeface="Times New Roman"/>
                        </a:rPr>
                        <a:t>If background value &gt; GW quality standard / threshold value:</a:t>
                      </a:r>
                    </a:p>
                    <a:p>
                      <a:pPr>
                        <a:spcAft>
                          <a:spcPts val="0"/>
                        </a:spcAft>
                      </a:pPr>
                      <a:r>
                        <a:rPr lang="en-GB" sz="1100" noProof="0" dirty="0" smtClean="0">
                          <a:effectLst/>
                          <a:latin typeface="+mn-lt"/>
                          <a:ea typeface="MS Mincho"/>
                          <a:cs typeface="Times New Roman"/>
                        </a:rPr>
                        <a:t>Compliance with the individual threshold value for GWB according to Art. 3 (2) GWD (definition in the RBMP) </a:t>
                      </a:r>
                      <a:r>
                        <a:rPr lang="en-GB" sz="1100" u="sng" noProof="0" dirty="0" smtClean="0">
                          <a:effectLst/>
                          <a:latin typeface="+mn-lt"/>
                          <a:ea typeface="MS Mincho"/>
                          <a:cs typeface="Times New Roman"/>
                        </a:rPr>
                        <a:t>or</a:t>
                      </a:r>
                    </a:p>
                    <a:p>
                      <a:pPr>
                        <a:spcAft>
                          <a:spcPts val="0"/>
                        </a:spcAft>
                      </a:pPr>
                      <a:r>
                        <a:rPr lang="en-GB" sz="1100" noProof="0" dirty="0" smtClean="0">
                          <a:effectLst/>
                          <a:latin typeface="+mn-lt"/>
                          <a:ea typeface="MS Mincho"/>
                          <a:cs typeface="Times New Roman"/>
                        </a:rPr>
                        <a:t>if a threshold value is exceeded: compliance with the conditions according to Article 4 (2c) GWD</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latin typeface="+mn-lt"/>
                          <a:ea typeface="MS Mincho"/>
                          <a:cs typeface="Times New Roman"/>
                        </a:rPr>
                        <a:t>Article 3 (2) GWD</a:t>
                      </a:r>
                    </a:p>
                    <a:p>
                      <a:pPr>
                        <a:spcAft>
                          <a:spcPts val="0"/>
                        </a:spcAft>
                      </a:pPr>
                      <a:r>
                        <a:rPr lang="en-GB" sz="1100" noProof="0" dirty="0" smtClean="0">
                          <a:effectLst/>
                          <a:latin typeface="+mn-lt"/>
                          <a:ea typeface="MS Mincho"/>
                          <a:cs typeface="Times New Roman"/>
                        </a:rPr>
                        <a:t>Article 4 (2c) GWD</a:t>
                      </a:r>
                    </a:p>
                    <a:p>
                      <a:pPr>
                        <a:spcAft>
                          <a:spcPts val="0"/>
                        </a:spcAft>
                      </a:pPr>
                      <a:endParaRPr lang="en-GB" sz="1100" noProof="0" dirty="0">
                        <a:effectLst/>
                        <a:latin typeface="Arial"/>
                        <a:ea typeface="MS Mincho"/>
                        <a:cs typeface="Times New Roman"/>
                      </a:endParaRPr>
                    </a:p>
                  </a:txBody>
                  <a:tcPr marL="29856" marR="29856" marT="0" marB="0" anchor="ctr"/>
                </a:tc>
                <a:extLst>
                  <a:ext uri="{0D108BD9-81ED-4DB2-BD59-A6C34878D82A}">
                    <a16:rowId xmlns:a16="http://schemas.microsoft.com/office/drawing/2014/main" val="10002"/>
                  </a:ext>
                </a:extLst>
              </a:tr>
              <a:tr h="624626">
                <a:tc vMerge="1">
                  <a:txBody>
                    <a:bodyPr/>
                    <a:lstStyle/>
                    <a:p>
                      <a:endParaRPr lang="de-DE"/>
                    </a:p>
                  </a:txBody>
                  <a:tcPr/>
                </a:tc>
                <a:tc>
                  <a:txBody>
                    <a:bodyPr/>
                    <a:lstStyle/>
                    <a:p>
                      <a:pPr>
                        <a:spcAft>
                          <a:spcPts val="0"/>
                        </a:spcAft>
                      </a:pPr>
                      <a:r>
                        <a:rPr lang="en-GB" sz="1100" noProof="0" dirty="0" smtClean="0">
                          <a:effectLst/>
                        </a:rPr>
                        <a:t>Other Pollutants according to </a:t>
                      </a:r>
                    </a:p>
                    <a:p>
                      <a:pPr>
                        <a:spcAft>
                          <a:spcPts val="0"/>
                        </a:spcAft>
                      </a:pPr>
                      <a:r>
                        <a:rPr lang="en-GB" sz="1100" noProof="0" dirty="0" smtClean="0">
                          <a:effectLst/>
                        </a:rPr>
                        <a:t>Art. 3 (1b) GWD</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Compliance with the threshold value according to Art. 3 (1b) GWD (definition in the RBMP) </a:t>
                      </a:r>
                      <a:r>
                        <a:rPr lang="en-GB" sz="1100" u="sng" noProof="0" dirty="0" smtClean="0">
                          <a:effectLst/>
                        </a:rPr>
                        <a:t>or</a:t>
                      </a:r>
                    </a:p>
                    <a:p>
                      <a:pPr>
                        <a:spcAft>
                          <a:spcPts val="0"/>
                        </a:spcAft>
                      </a:pPr>
                      <a:r>
                        <a:rPr lang="en-GB" sz="1100" noProof="0" dirty="0" smtClean="0">
                          <a:effectLst/>
                        </a:rPr>
                        <a:t>if a threshold value is exceeded: compliance with the conditions according to Article 4 (2c) GWD</a:t>
                      </a:r>
                      <a:endParaRPr lang="en-GB" sz="1100" noProof="0" dirty="0">
                        <a:effectLst/>
                      </a:endParaRPr>
                    </a:p>
                  </a:txBody>
                  <a:tcPr marL="29856" marR="29856" marT="0" marB="0"/>
                </a:tc>
                <a:tc>
                  <a:txBody>
                    <a:bodyPr/>
                    <a:lstStyle/>
                    <a:p>
                      <a:pPr>
                        <a:spcAft>
                          <a:spcPts val="0"/>
                        </a:spcAft>
                      </a:pPr>
                      <a:r>
                        <a:rPr lang="en-GB" sz="1100" noProof="0" dirty="0" smtClean="0">
                          <a:effectLst/>
                        </a:rPr>
                        <a:t>Article</a:t>
                      </a:r>
                      <a:r>
                        <a:rPr lang="en-GB" sz="1100" baseline="0" noProof="0" dirty="0" smtClean="0">
                          <a:effectLst/>
                        </a:rPr>
                        <a:t> 3 (1b) GWD</a:t>
                      </a:r>
                    </a:p>
                    <a:p>
                      <a:pPr>
                        <a:spcAft>
                          <a:spcPts val="0"/>
                        </a:spcAft>
                      </a:pPr>
                      <a:r>
                        <a:rPr lang="en-GB" sz="1100" baseline="0" noProof="0" dirty="0" smtClean="0">
                          <a:effectLst/>
                          <a:latin typeface="Arial"/>
                          <a:ea typeface="MS Mincho"/>
                          <a:cs typeface="Times New Roman"/>
                        </a:rPr>
                        <a:t>Article 4 (2c) GWD</a:t>
                      </a:r>
                      <a:endParaRPr lang="en-GB" sz="1100" noProof="0" dirty="0">
                        <a:effectLst/>
                        <a:latin typeface="Arial"/>
                        <a:ea typeface="MS Mincho"/>
                        <a:cs typeface="Times New Roman"/>
                      </a:endParaRPr>
                    </a:p>
                  </a:txBody>
                  <a:tcPr marL="29856" marR="29856" marT="0" marB="0" anchor="ctr"/>
                </a:tc>
                <a:extLst>
                  <a:ext uri="{0D108BD9-81ED-4DB2-BD59-A6C34878D82A}">
                    <a16:rowId xmlns:a16="http://schemas.microsoft.com/office/drawing/2014/main" val="10003"/>
                  </a:ext>
                </a:extLst>
              </a:tr>
              <a:tr h="78079">
                <a:tc gridSpan="4">
                  <a:txBody>
                    <a:bodyPr/>
                    <a:lstStyle/>
                    <a:p>
                      <a:pPr>
                        <a:spcAft>
                          <a:spcPts val="0"/>
                        </a:spcAft>
                      </a:pPr>
                      <a:r>
                        <a:rPr lang="en-GB" sz="1100" noProof="0" dirty="0" smtClean="0">
                          <a:effectLst/>
                        </a:rPr>
                        <a:t>„or“ (alternatively) </a:t>
                      </a:r>
                      <a:endParaRPr lang="en-GB" sz="1100" noProof="0" dirty="0">
                        <a:effectLst/>
                        <a:latin typeface="Arial"/>
                        <a:ea typeface="MS Mincho"/>
                        <a:cs typeface="Times New Roman"/>
                      </a:endParaRPr>
                    </a:p>
                  </a:txBody>
                  <a:tcPr marL="29856" marR="29856" marT="0" marB="0"/>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4"/>
                  </a:ext>
                </a:extLst>
              </a:tr>
              <a:tr h="555848">
                <a:tc rowSpan="3">
                  <a:txBody>
                    <a:bodyPr/>
                    <a:lstStyle/>
                    <a:p>
                      <a:pPr>
                        <a:spcAft>
                          <a:spcPts val="0"/>
                        </a:spcAft>
                      </a:pPr>
                      <a:r>
                        <a:rPr lang="en-GB" sz="1100" noProof="0" dirty="0" smtClean="0">
                          <a:effectLst/>
                        </a:rPr>
                        <a:t>Other Criteria</a:t>
                      </a:r>
                      <a:endParaRPr lang="en-GB" sz="1100" noProof="0" dirty="0">
                        <a:effectLst/>
                        <a:latin typeface="Arial"/>
                        <a:ea typeface="MS Mincho"/>
                        <a:cs typeface="Times New Roman"/>
                      </a:endParaRPr>
                    </a:p>
                  </a:txBody>
                  <a:tcPr marL="29856" marR="29856" marT="0" marB="0" anchor="ctr"/>
                </a:tc>
                <a:tc>
                  <a:txBody>
                    <a:bodyPr/>
                    <a:lstStyle/>
                    <a:p>
                      <a:pPr>
                        <a:spcAft>
                          <a:spcPts val="0"/>
                        </a:spcAft>
                      </a:pPr>
                      <a:r>
                        <a:rPr lang="en-GB" sz="1100" noProof="0" dirty="0" smtClean="0">
                          <a:effectLst/>
                        </a:rPr>
                        <a:t>Anthropogenic pollutant inputs</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There are no indications of anthropogenic pollutant, with changes in the electrical conductivity of salts alone not giving sufficient indication of such inputs.</a:t>
                      </a:r>
                      <a:endParaRPr lang="en-GB" sz="1100" noProof="0" dirty="0">
                        <a:effectLst/>
                        <a:latin typeface="Arial"/>
                        <a:ea typeface="MS Mincho"/>
                        <a:cs typeface="Times New Roman"/>
                      </a:endParaRPr>
                    </a:p>
                  </a:txBody>
                  <a:tcPr marL="29856" marR="29856" marT="0" marB="0"/>
                </a:tc>
                <a:tc rowSpan="3">
                  <a:txBody>
                    <a:bodyPr/>
                    <a:lstStyle/>
                    <a:p>
                      <a:pPr>
                        <a:spcAft>
                          <a:spcPts val="0"/>
                        </a:spcAft>
                      </a:pPr>
                      <a:r>
                        <a:rPr lang="en-GB" sz="1100" noProof="0" dirty="0" smtClean="0">
                          <a:effectLst/>
                          <a:latin typeface="+mn-lt"/>
                          <a:ea typeface="+mn-ea"/>
                          <a:cs typeface="+mn-cs"/>
                        </a:rPr>
                        <a:t>Article</a:t>
                      </a:r>
                      <a:r>
                        <a:rPr lang="en-GB" sz="1100" baseline="0" noProof="0" dirty="0" smtClean="0">
                          <a:effectLst/>
                          <a:latin typeface="+mn-lt"/>
                          <a:ea typeface="+mn-ea"/>
                          <a:cs typeface="+mn-cs"/>
                        </a:rPr>
                        <a:t> 4 (2a) GWD</a:t>
                      </a:r>
                      <a:endParaRPr lang="en-GB" sz="1100" noProof="0" dirty="0">
                        <a:effectLst/>
                        <a:latin typeface="Arial"/>
                        <a:ea typeface="MS Mincho"/>
                        <a:cs typeface="Times New Roman"/>
                      </a:endParaRPr>
                    </a:p>
                  </a:txBody>
                  <a:tcPr marL="29856" marR="29856" marT="0" marB="0" anchor="ctr"/>
                </a:tc>
                <a:extLst>
                  <a:ext uri="{0D108BD9-81ED-4DB2-BD59-A6C34878D82A}">
                    <a16:rowId xmlns:a16="http://schemas.microsoft.com/office/drawing/2014/main" val="10005"/>
                  </a:ext>
                </a:extLst>
              </a:tr>
              <a:tr h="720080">
                <a:tc vMerge="1">
                  <a:txBody>
                    <a:bodyPr/>
                    <a:lstStyle/>
                    <a:p>
                      <a:endParaRPr lang="de-DE"/>
                    </a:p>
                  </a:txBody>
                  <a:tcPr/>
                </a:tc>
                <a:tc>
                  <a:txBody>
                    <a:bodyPr/>
                    <a:lstStyle/>
                    <a:p>
                      <a:pPr>
                        <a:spcAft>
                          <a:spcPts val="0"/>
                        </a:spcAft>
                      </a:pPr>
                      <a:r>
                        <a:rPr lang="en-GB" sz="1100" noProof="0" dirty="0" smtClean="0">
                          <a:effectLst/>
                        </a:rPr>
                        <a:t>groundwater dependent surface waters</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The groundwater quality does not result in any significant deterioration of the ecological or chemical status of surface waters and, accordingly, does not lead to a failure of the environmental objectives in the groundwater dependent surface waters.</a:t>
                      </a:r>
                      <a:endParaRPr lang="en-GB" sz="1100" noProof="0" dirty="0">
                        <a:effectLst/>
                        <a:latin typeface="Arial"/>
                        <a:ea typeface="MS Mincho"/>
                        <a:cs typeface="Times New Roman"/>
                      </a:endParaRPr>
                    </a:p>
                  </a:txBody>
                  <a:tcPr marL="29856" marR="29856" marT="0" marB="0"/>
                </a:tc>
                <a:tc vMerge="1">
                  <a:txBody>
                    <a:bodyPr/>
                    <a:lstStyle/>
                    <a:p>
                      <a:pPr>
                        <a:spcAft>
                          <a:spcPts val="0"/>
                        </a:spcAft>
                      </a:pPr>
                      <a:endParaRPr lang="de-DE" sz="1100">
                        <a:effectLst/>
                        <a:latin typeface="Arial"/>
                        <a:ea typeface="MS Mincho"/>
                        <a:cs typeface="Times New Roman"/>
                      </a:endParaRPr>
                    </a:p>
                  </a:txBody>
                  <a:tcPr marL="29856" marR="29856" marT="0" marB="0"/>
                </a:tc>
                <a:extLst>
                  <a:ext uri="{0D108BD9-81ED-4DB2-BD59-A6C34878D82A}">
                    <a16:rowId xmlns:a16="http://schemas.microsoft.com/office/drawing/2014/main" val="10006"/>
                  </a:ext>
                </a:extLst>
              </a:tr>
              <a:tr h="546548">
                <a:tc vMerge="1">
                  <a:txBody>
                    <a:bodyPr/>
                    <a:lstStyle/>
                    <a:p>
                      <a:endParaRPr lang="de-DE"/>
                    </a:p>
                  </a:txBody>
                  <a:tcPr/>
                </a:tc>
                <a:tc>
                  <a:txBody>
                    <a:bodyPr/>
                    <a:lstStyle/>
                    <a:p>
                      <a:pPr>
                        <a:spcAft>
                          <a:spcPts val="0"/>
                        </a:spcAft>
                      </a:pPr>
                      <a:r>
                        <a:rPr lang="en-GB" sz="1100" noProof="0" dirty="0" smtClean="0">
                          <a:effectLst/>
                        </a:rPr>
                        <a:t>groundwater dependent terrestrial ecosystems</a:t>
                      </a:r>
                      <a:endParaRPr lang="en-GB" sz="1100" noProof="0" dirty="0">
                        <a:effectLst/>
                        <a:latin typeface="Arial"/>
                        <a:ea typeface="MS Mincho"/>
                        <a:cs typeface="Times New Roman"/>
                      </a:endParaRPr>
                    </a:p>
                  </a:txBody>
                  <a:tcPr marL="29856" marR="29856" marT="0" marB="0"/>
                </a:tc>
                <a:tc>
                  <a:txBody>
                    <a:bodyPr/>
                    <a:lstStyle/>
                    <a:p>
                      <a:pPr>
                        <a:spcAft>
                          <a:spcPts val="0"/>
                        </a:spcAft>
                      </a:pPr>
                      <a:r>
                        <a:rPr lang="en-GB" sz="1100" noProof="0" dirty="0" smtClean="0">
                          <a:effectLst/>
                        </a:rPr>
                        <a:t>The groundwater quality does not result in any significant deterioration of </a:t>
                      </a:r>
                      <a:r>
                        <a:rPr lang="en-GB" sz="1100" noProof="0" dirty="0" smtClean="0">
                          <a:effectLst/>
                          <a:latin typeface="+mn-lt"/>
                          <a:ea typeface="MS Mincho"/>
                          <a:cs typeface="Times New Roman"/>
                        </a:rPr>
                        <a:t>groundwater dependent terrestrial ecosystems</a:t>
                      </a:r>
                      <a:endParaRPr lang="en-GB" sz="1100" noProof="0" dirty="0">
                        <a:effectLst/>
                        <a:latin typeface="+mn-lt"/>
                        <a:ea typeface="MS Mincho"/>
                        <a:cs typeface="Times New Roman"/>
                      </a:endParaRPr>
                    </a:p>
                  </a:txBody>
                  <a:tcPr marL="29856" marR="29856" marT="0" marB="0" anchor="ctr"/>
                </a:tc>
                <a:tc vMerge="1">
                  <a:txBody>
                    <a:bodyPr/>
                    <a:lstStyle/>
                    <a:p>
                      <a:pPr>
                        <a:spcAft>
                          <a:spcPts val="0"/>
                        </a:spcAft>
                      </a:pPr>
                      <a:endParaRPr lang="de-DE" sz="1100">
                        <a:effectLst/>
                        <a:latin typeface="Arial"/>
                        <a:ea typeface="MS Mincho"/>
                        <a:cs typeface="Times New Roman"/>
                      </a:endParaRPr>
                    </a:p>
                  </a:txBody>
                  <a:tcPr marL="29856" marR="29856"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386442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Deterioration of the </a:t>
            </a:r>
            <a:br>
              <a:rPr lang="en-GB" altLang="de-DE" dirty="0" smtClean="0"/>
            </a:br>
            <a:r>
              <a:rPr lang="en-GB" altLang="de-DE" dirty="0" smtClean="0"/>
              <a:t>Qualitative Status of a GWB</a:t>
            </a:r>
          </a:p>
        </p:txBody>
      </p:sp>
      <p:sp>
        <p:nvSpPr>
          <p:cNvPr id="7171" name="Rectangle 3"/>
          <p:cNvSpPr>
            <a:spLocks noGrp="1" noChangeArrowheads="1"/>
          </p:cNvSpPr>
          <p:nvPr>
            <p:ph type="body" idx="1"/>
          </p:nvPr>
        </p:nvSpPr>
        <p:spPr>
          <a:xfrm>
            <a:off x="467544" y="1772816"/>
            <a:ext cx="8267700" cy="3848100"/>
          </a:xfrm>
        </p:spPr>
        <p:txBody>
          <a:bodyPr/>
          <a:lstStyle/>
          <a:p>
            <a:pPr eaLnBrk="1" hangingPunct="1"/>
            <a:r>
              <a:rPr lang="en-GB" dirty="0" smtClean="0"/>
              <a:t>When examining a deterioration in the qualitative status of a GWB, the impact of the project on each of the relevant pollutant (according to Article 3 GWD) should be examined. If the project can be permitted, there is no deterioration because:</a:t>
            </a:r>
            <a:br>
              <a:rPr lang="en-GB" dirty="0" smtClean="0"/>
            </a:br>
            <a:r>
              <a:rPr lang="en-GB" dirty="0" smtClean="0"/>
              <a:t>According to German water law, any project may only be permitted if no disadvantageous change in the GW condition is expected.</a:t>
            </a:r>
          </a:p>
          <a:p>
            <a:pPr eaLnBrk="1" hangingPunct="1"/>
            <a:r>
              <a:rPr lang="en-GB" dirty="0" smtClean="0"/>
              <a:t>There is a deterioration in the chemical status of a GWB if, as a result of the project, at least one pollutant exceeds the relevant threshold for the GWB, unless the area criterion (Article 4 (2c (</a:t>
            </a:r>
            <a:r>
              <a:rPr lang="en-GB" dirty="0" err="1" smtClean="0"/>
              <a:t>i</a:t>
            </a:r>
            <a:r>
              <a:rPr lang="en-GB" dirty="0" smtClean="0"/>
              <a:t>) GWD) is met.</a:t>
            </a:r>
            <a:endParaRPr lang="en-GB" altLang="de-DE" dirty="0" smtClean="0"/>
          </a:p>
          <a:p>
            <a:pPr eaLnBrk="1" hangingPunct="1"/>
            <a:endParaRPr lang="en-GB" altLang="de-DE" dirty="0" smtClean="0"/>
          </a:p>
        </p:txBody>
      </p:sp>
    </p:spTree>
    <p:extLst>
      <p:ext uri="{BB962C8B-B14F-4D97-AF65-F5344CB8AC3E}">
        <p14:creationId xmlns:p14="http://schemas.microsoft.com/office/powerpoint/2010/main" val="1836873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Deterioration of the </a:t>
            </a:r>
            <a:br>
              <a:rPr lang="en-GB" altLang="de-DE" dirty="0" smtClean="0"/>
            </a:br>
            <a:r>
              <a:rPr lang="en-GB" altLang="de-DE" dirty="0" smtClean="0"/>
              <a:t>Qualitative Status of a GWB</a:t>
            </a:r>
          </a:p>
        </p:txBody>
      </p:sp>
      <p:sp>
        <p:nvSpPr>
          <p:cNvPr id="7171" name="Rectangle 3"/>
          <p:cNvSpPr>
            <a:spLocks noGrp="1" noChangeArrowheads="1"/>
          </p:cNvSpPr>
          <p:nvPr>
            <p:ph type="body" idx="1"/>
          </p:nvPr>
        </p:nvSpPr>
        <p:spPr>
          <a:xfrm>
            <a:off x="179512" y="1700808"/>
            <a:ext cx="8712968" cy="3848100"/>
          </a:xfrm>
        </p:spPr>
        <p:txBody>
          <a:bodyPr/>
          <a:lstStyle/>
          <a:p>
            <a:pPr eaLnBrk="1" hangingPunct="1"/>
            <a:r>
              <a:rPr lang="en-GB" altLang="de-DE" dirty="0" smtClean="0"/>
              <a:t>For pollutants that already exceed the relevant threshold value and the area criterion is not met (= poor status of the GWB), any further increase in concentration that can be measured or is predicted at least at one representative measuring point represents a deterioration.</a:t>
            </a:r>
          </a:p>
          <a:p>
            <a:pPr eaLnBrk="1" hangingPunct="1"/>
            <a:r>
              <a:rPr lang="en-GB" altLang="de-DE" dirty="0" smtClean="0"/>
              <a:t>The trend (Article 5 GWD) is not a relevant component for the assessment of the status of a GWB and is therefore not part of the deterioration prohibition. The trend reversal requirement is another, independent management goal, the compliance of which must be examined in addition to the prohibition of deterioration and the requirement to achieve the environmental objectives.</a:t>
            </a:r>
          </a:p>
          <a:p>
            <a:pPr eaLnBrk="1" hangingPunct="1"/>
            <a:endParaRPr lang="en-GB" altLang="de-DE" dirty="0" smtClean="0"/>
          </a:p>
        </p:txBody>
      </p:sp>
    </p:spTree>
    <p:extLst>
      <p:ext uri="{BB962C8B-B14F-4D97-AF65-F5344CB8AC3E}">
        <p14:creationId xmlns:p14="http://schemas.microsoft.com/office/powerpoint/2010/main" val="779434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Deterioration of the </a:t>
            </a:r>
            <a:br>
              <a:rPr lang="en-GB" altLang="de-DE" dirty="0" smtClean="0"/>
            </a:br>
            <a:r>
              <a:rPr lang="en-GB" altLang="de-DE" dirty="0" smtClean="0"/>
              <a:t>Qualitative Status of a GWB</a:t>
            </a:r>
          </a:p>
        </p:txBody>
      </p:sp>
      <p:graphicFrame>
        <p:nvGraphicFramePr>
          <p:cNvPr id="2" name="Tabelle 1"/>
          <p:cNvGraphicFramePr>
            <a:graphicFrameLocks noGrp="1"/>
          </p:cNvGraphicFramePr>
          <p:nvPr>
            <p:extLst>
              <p:ext uri="{D42A27DB-BD31-4B8C-83A1-F6EECF244321}">
                <p14:modId xmlns:p14="http://schemas.microsoft.com/office/powerpoint/2010/main" val="741631679"/>
              </p:ext>
            </p:extLst>
          </p:nvPr>
        </p:nvGraphicFramePr>
        <p:xfrm>
          <a:off x="395536" y="1844824"/>
          <a:ext cx="7945579" cy="3934777"/>
        </p:xfrm>
        <a:graphic>
          <a:graphicData uri="http://schemas.openxmlformats.org/drawingml/2006/table">
            <a:tbl>
              <a:tblPr firstRow="1" firstCol="1" bandRow="1">
                <a:tableStyleId>{5C22544A-7EE6-4342-B048-85BDC9FD1C3A}</a:tableStyleId>
              </a:tblPr>
              <a:tblGrid>
                <a:gridCol w="2112931">
                  <a:extLst>
                    <a:ext uri="{9D8B030D-6E8A-4147-A177-3AD203B41FA5}">
                      <a16:colId xmlns:a16="http://schemas.microsoft.com/office/drawing/2014/main" val="20000"/>
                    </a:ext>
                  </a:extLst>
                </a:gridCol>
                <a:gridCol w="4032448">
                  <a:extLst>
                    <a:ext uri="{9D8B030D-6E8A-4147-A177-3AD203B41FA5}">
                      <a16:colId xmlns:a16="http://schemas.microsoft.com/office/drawing/2014/main" val="20001"/>
                    </a:ext>
                  </a:extLst>
                </a:gridCol>
                <a:gridCol w="1800200">
                  <a:extLst>
                    <a:ext uri="{9D8B030D-6E8A-4147-A177-3AD203B41FA5}">
                      <a16:colId xmlns:a16="http://schemas.microsoft.com/office/drawing/2014/main" val="20002"/>
                    </a:ext>
                  </a:extLst>
                </a:gridCol>
              </a:tblGrid>
              <a:tr h="96202">
                <a:tc>
                  <a:txBody>
                    <a:bodyPr/>
                    <a:lstStyle/>
                    <a:p>
                      <a:pPr algn="ctr">
                        <a:spcAft>
                          <a:spcPts val="0"/>
                        </a:spcAft>
                      </a:pPr>
                      <a:r>
                        <a:rPr lang="en-GB" sz="1200" noProof="0" dirty="0" smtClean="0">
                          <a:effectLst/>
                        </a:rPr>
                        <a:t>Initial status</a:t>
                      </a:r>
                      <a:endParaRPr lang="en-GB" sz="1200" noProof="0" dirty="0">
                        <a:effectLst/>
                        <a:latin typeface="Arial"/>
                        <a:ea typeface="MS Mincho"/>
                        <a:cs typeface="Times New Roman"/>
                      </a:endParaRPr>
                    </a:p>
                  </a:txBody>
                  <a:tcPr marL="39356" marR="39356" marT="0" marB="0"/>
                </a:tc>
                <a:tc>
                  <a:txBody>
                    <a:bodyPr/>
                    <a:lstStyle/>
                    <a:p>
                      <a:pPr algn="ctr">
                        <a:spcAft>
                          <a:spcPts val="0"/>
                        </a:spcAft>
                      </a:pPr>
                      <a:r>
                        <a:rPr lang="en-GB" sz="1200" noProof="0" dirty="0" smtClean="0">
                          <a:effectLst/>
                        </a:rPr>
                        <a:t>Prognosis</a:t>
                      </a:r>
                      <a:endParaRPr lang="en-GB" sz="1200" noProof="0" dirty="0">
                        <a:effectLst/>
                        <a:latin typeface="Arial"/>
                        <a:ea typeface="MS Mincho"/>
                        <a:cs typeface="Times New Roman"/>
                      </a:endParaRPr>
                    </a:p>
                  </a:txBody>
                  <a:tcPr marL="39356" marR="39356" marT="0" marB="0"/>
                </a:tc>
                <a:tc>
                  <a:txBody>
                    <a:bodyPr/>
                    <a:lstStyle/>
                    <a:p>
                      <a:pPr algn="ctr">
                        <a:spcAft>
                          <a:spcPts val="0"/>
                        </a:spcAft>
                      </a:pPr>
                      <a:r>
                        <a:rPr lang="en-GB" sz="1200" noProof="0" dirty="0" smtClean="0">
                          <a:effectLst/>
                        </a:rPr>
                        <a:t>assessment</a:t>
                      </a:r>
                      <a:endParaRPr lang="en-GB" sz="1200" noProof="0" dirty="0">
                        <a:effectLst/>
                        <a:latin typeface="Arial"/>
                        <a:ea typeface="MS Mincho"/>
                        <a:cs typeface="Times New Roman"/>
                      </a:endParaRPr>
                    </a:p>
                  </a:txBody>
                  <a:tcPr marL="39356" marR="39356" marT="0" marB="0"/>
                </a:tc>
                <a:extLst>
                  <a:ext uri="{0D108BD9-81ED-4DB2-BD59-A6C34878D82A}">
                    <a16:rowId xmlns:a16="http://schemas.microsoft.com/office/drawing/2014/main" val="10000"/>
                  </a:ext>
                </a:extLst>
              </a:tr>
              <a:tr h="384810">
                <a:tc rowSpan="4">
                  <a:txBody>
                    <a:bodyPr/>
                    <a:lstStyle/>
                    <a:p>
                      <a:pPr algn="l">
                        <a:spcAft>
                          <a:spcPts val="0"/>
                        </a:spcAft>
                      </a:pPr>
                      <a:r>
                        <a:rPr lang="en-GB" sz="1200" noProof="0" dirty="0" smtClean="0">
                          <a:effectLst/>
                        </a:rPr>
                        <a:t>good, because there are no indications of anthropogenic pollutant inputs, etc.</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Has to regard future pollutant input: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 </a:t>
                      </a:r>
                      <a:endParaRPr lang="en-GB" sz="1200" noProof="0" dirty="0">
                        <a:effectLst/>
                        <a:latin typeface="Arial"/>
                        <a:ea typeface="MS Mincho"/>
                        <a:cs typeface="Times New Roman"/>
                      </a:endParaRPr>
                    </a:p>
                  </a:txBody>
                  <a:tcPr marL="39356" marR="39356" marT="0" marB="0"/>
                </a:tc>
                <a:extLst>
                  <a:ext uri="{0D108BD9-81ED-4DB2-BD59-A6C34878D82A}">
                    <a16:rowId xmlns:a16="http://schemas.microsoft.com/office/drawing/2014/main" val="10001"/>
                  </a:ext>
                </a:extLst>
              </a:tr>
              <a:tr h="192405">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aa) no exceedance of relevant threshold values</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no deterioration</a:t>
                      </a:r>
                      <a:endParaRPr lang="en-GB" sz="1200" noProof="0" dirty="0">
                        <a:effectLst/>
                        <a:latin typeface="Arial"/>
                        <a:ea typeface="MS Mincho"/>
                        <a:cs typeface="Times New Roman"/>
                      </a:endParaRPr>
                    </a:p>
                  </a:txBody>
                  <a:tcPr marL="39356" marR="39356" marT="0" marB="0"/>
                </a:tc>
                <a:extLst>
                  <a:ext uri="{0D108BD9-81ED-4DB2-BD59-A6C34878D82A}">
                    <a16:rowId xmlns:a16="http://schemas.microsoft.com/office/drawing/2014/main" val="10002"/>
                  </a:ext>
                </a:extLst>
              </a:tr>
              <a:tr h="384810">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bb) Exceedance of a relevant threshold, but the area criterion is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no deterioration</a:t>
                      </a:r>
                      <a:endParaRPr lang="en-GB" sz="1200" noProof="0" dirty="0">
                        <a:effectLst/>
                      </a:endParaRPr>
                    </a:p>
                  </a:txBody>
                  <a:tcPr marL="39356" marR="39356" marT="0" marB="0"/>
                </a:tc>
                <a:extLst>
                  <a:ext uri="{0D108BD9-81ED-4DB2-BD59-A6C34878D82A}">
                    <a16:rowId xmlns:a16="http://schemas.microsoft.com/office/drawing/2014/main" val="10003"/>
                  </a:ext>
                </a:extLst>
              </a:tr>
              <a:tr h="384810">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cc) Exceedance of a relevant threshold, but the area criterion is not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deterioration</a:t>
                      </a:r>
                    </a:p>
                    <a:p>
                      <a:pPr algn="l">
                        <a:spcAft>
                          <a:spcPts val="0"/>
                        </a:spcAft>
                      </a:pPr>
                      <a:endParaRPr lang="en-GB" sz="1200" noProof="0" dirty="0">
                        <a:effectLst/>
                        <a:latin typeface="Arial"/>
                        <a:ea typeface="MS Mincho"/>
                        <a:cs typeface="Times New Roman"/>
                      </a:endParaRPr>
                    </a:p>
                  </a:txBody>
                  <a:tcPr marL="39356" marR="39356" marT="0" marB="0"/>
                </a:tc>
                <a:extLst>
                  <a:ext uri="{0D108BD9-81ED-4DB2-BD59-A6C34878D82A}">
                    <a16:rowId xmlns:a16="http://schemas.microsoft.com/office/drawing/2014/main" val="10004"/>
                  </a:ext>
                </a:extLst>
              </a:tr>
              <a:tr h="384810">
                <a:tc rowSpan="3">
                  <a:txBody>
                    <a:bodyPr/>
                    <a:lstStyle/>
                    <a:p>
                      <a:pPr algn="l">
                        <a:spcAft>
                          <a:spcPts val="0"/>
                        </a:spcAft>
                      </a:pPr>
                      <a:r>
                        <a:rPr lang="en-GB" sz="1200" noProof="0" dirty="0" smtClean="0">
                          <a:effectLst/>
                        </a:rPr>
                        <a:t>good,</a:t>
                      </a:r>
                      <a:r>
                        <a:rPr lang="en-GB" sz="1200" baseline="0" noProof="0" dirty="0" smtClean="0">
                          <a:effectLst/>
                        </a:rPr>
                        <a:t> because relevant threshold values are not exceeded</a:t>
                      </a:r>
                      <a:r>
                        <a:rPr lang="en-GB" sz="1200" noProof="0" dirty="0" smtClean="0">
                          <a:effectLst/>
                        </a:rPr>
                        <a:t> </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aa) No thresholds are exceeded.</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no deterioration</a:t>
                      </a:r>
                    </a:p>
                  </a:txBody>
                  <a:tcPr marL="39356" marR="39356" marT="0" marB="0"/>
                </a:tc>
                <a:extLst>
                  <a:ext uri="{0D108BD9-81ED-4DB2-BD59-A6C34878D82A}">
                    <a16:rowId xmlns:a16="http://schemas.microsoft.com/office/drawing/2014/main" val="10005"/>
                  </a:ext>
                </a:extLst>
              </a:tr>
              <a:tr h="384810">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bb) Exceedance of a relevant threshold, but the area criterion is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no deterioration</a:t>
                      </a:r>
                      <a:endParaRPr lang="en-GB" sz="1200" noProof="0" dirty="0">
                        <a:effectLst/>
                      </a:endParaRPr>
                    </a:p>
                  </a:txBody>
                  <a:tcPr marL="39356" marR="39356" marT="0" marB="0"/>
                </a:tc>
                <a:extLst>
                  <a:ext uri="{0D108BD9-81ED-4DB2-BD59-A6C34878D82A}">
                    <a16:rowId xmlns:a16="http://schemas.microsoft.com/office/drawing/2014/main" val="10006"/>
                  </a:ext>
                </a:extLst>
              </a:tr>
              <a:tr h="384810">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cc) Exceedance of a relevant threshold, but the area criterion is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deterioration</a:t>
                      </a:r>
                    </a:p>
                  </a:txBody>
                  <a:tcPr marL="39356" marR="39356" marT="0" marB="0"/>
                </a:tc>
                <a:extLst>
                  <a:ext uri="{0D108BD9-81ED-4DB2-BD59-A6C34878D82A}">
                    <a16:rowId xmlns:a16="http://schemas.microsoft.com/office/drawing/2014/main" val="10007"/>
                  </a:ext>
                </a:extLst>
              </a:tr>
              <a:tr h="577215">
                <a:tc rowSpan="2">
                  <a:txBody>
                    <a:bodyPr/>
                    <a:lstStyle/>
                    <a:p>
                      <a:pPr algn="l">
                        <a:spcAft>
                          <a:spcPts val="0"/>
                        </a:spcAft>
                      </a:pPr>
                      <a:r>
                        <a:rPr lang="en-GB" sz="1200" noProof="0" dirty="0" smtClean="0">
                          <a:effectLst/>
                        </a:rPr>
                        <a:t>good despite exceeding thresholds, because the area criterion is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aa) further increase in pollutant concentrations, but the area criterion is still met</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no deterioration</a:t>
                      </a:r>
                      <a:endParaRPr lang="en-GB" sz="1200" noProof="0" dirty="0">
                        <a:effectLst/>
                      </a:endParaRPr>
                    </a:p>
                  </a:txBody>
                  <a:tcPr marL="39356" marR="39356" marT="0" marB="0"/>
                </a:tc>
                <a:extLst>
                  <a:ext uri="{0D108BD9-81ED-4DB2-BD59-A6C34878D82A}">
                    <a16:rowId xmlns:a16="http://schemas.microsoft.com/office/drawing/2014/main" val="10008"/>
                  </a:ext>
                </a:extLst>
              </a:tr>
              <a:tr h="673417">
                <a:tc vMerge="1">
                  <a:txBody>
                    <a:bodyPr/>
                    <a:lstStyle/>
                    <a:p>
                      <a:pPr algn="l">
                        <a:spcAft>
                          <a:spcPts val="0"/>
                        </a:spcAft>
                      </a:pPr>
                      <a:endParaRPr lang="de-DE" sz="110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bb) further increase in pollutant concentrations and thereby exceeding the area criterion or violation of the other criteria</a:t>
                      </a:r>
                      <a:endParaRPr lang="en-GB" sz="1200" noProof="0" dirty="0">
                        <a:effectLst/>
                        <a:latin typeface="Arial"/>
                        <a:ea typeface="MS Mincho"/>
                        <a:cs typeface="Times New Roman"/>
                      </a:endParaRPr>
                    </a:p>
                  </a:txBody>
                  <a:tcPr marL="39356" marR="39356" marT="0" marB="0"/>
                </a:tc>
                <a:tc>
                  <a:txBody>
                    <a:bodyPr/>
                    <a:lstStyle/>
                    <a:p>
                      <a:pPr algn="l">
                        <a:spcAft>
                          <a:spcPts val="0"/>
                        </a:spcAft>
                      </a:pPr>
                      <a:r>
                        <a:rPr lang="en-GB" sz="1200" noProof="0" dirty="0" smtClean="0">
                          <a:effectLst/>
                        </a:rPr>
                        <a:t>deterioration</a:t>
                      </a:r>
                      <a:endParaRPr lang="en-GB" sz="1200" noProof="0" dirty="0">
                        <a:effectLst/>
                        <a:latin typeface="Arial"/>
                        <a:ea typeface="MS Mincho"/>
                        <a:cs typeface="Times New Roman"/>
                      </a:endParaRPr>
                    </a:p>
                  </a:txBody>
                  <a:tcPr marL="39356" marR="39356" marT="0" marB="0"/>
                </a:tc>
                <a:extLst>
                  <a:ext uri="{0D108BD9-81ED-4DB2-BD59-A6C34878D82A}">
                    <a16:rowId xmlns:a16="http://schemas.microsoft.com/office/drawing/2014/main" val="10009"/>
                  </a:ext>
                </a:extLst>
              </a:tr>
            </a:tbl>
          </a:graphicData>
        </a:graphic>
      </p:graphicFrame>
      <p:sp>
        <p:nvSpPr>
          <p:cNvPr id="3" name="Textfeld 2"/>
          <p:cNvSpPr txBox="1"/>
          <p:nvPr/>
        </p:nvSpPr>
        <p:spPr>
          <a:xfrm>
            <a:off x="395536" y="1412776"/>
            <a:ext cx="4188967" cy="307777"/>
          </a:xfrm>
          <a:prstGeom prst="rect">
            <a:avLst/>
          </a:prstGeom>
          <a:noFill/>
        </p:spPr>
        <p:txBody>
          <a:bodyPr wrap="none" rtlCol="0">
            <a:spAutoFit/>
          </a:bodyPr>
          <a:lstStyle/>
          <a:p>
            <a:r>
              <a:rPr lang="en-GB" sz="1400" dirty="0" smtClean="0"/>
              <a:t>Examples: GWB is in </a:t>
            </a:r>
            <a:r>
              <a:rPr lang="en-GB" sz="1400" b="1" dirty="0" smtClean="0"/>
              <a:t>good</a:t>
            </a:r>
            <a:r>
              <a:rPr lang="en-GB" sz="1400" dirty="0" smtClean="0"/>
              <a:t> chemical status initially</a:t>
            </a:r>
            <a:endParaRPr lang="en-GB" sz="1400" dirty="0"/>
          </a:p>
        </p:txBody>
      </p:sp>
    </p:spTree>
    <p:extLst>
      <p:ext uri="{BB962C8B-B14F-4D97-AF65-F5344CB8AC3E}">
        <p14:creationId xmlns:p14="http://schemas.microsoft.com/office/powerpoint/2010/main" val="26806606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7544" y="116632"/>
            <a:ext cx="6654800" cy="1190625"/>
          </a:xfrm>
        </p:spPr>
        <p:txBody>
          <a:bodyPr/>
          <a:lstStyle/>
          <a:p>
            <a:pPr eaLnBrk="1" hangingPunct="1"/>
            <a:r>
              <a:rPr lang="en-GB" altLang="de-DE" dirty="0" smtClean="0"/>
              <a:t>Deterioration of the </a:t>
            </a:r>
            <a:br>
              <a:rPr lang="en-GB" altLang="de-DE" dirty="0" smtClean="0"/>
            </a:br>
            <a:r>
              <a:rPr lang="en-GB" altLang="de-DE" dirty="0" smtClean="0"/>
              <a:t>Qualitative Status of a GWB</a:t>
            </a:r>
          </a:p>
        </p:txBody>
      </p:sp>
      <p:sp>
        <p:nvSpPr>
          <p:cNvPr id="3" name="Textfeld 2"/>
          <p:cNvSpPr txBox="1"/>
          <p:nvPr/>
        </p:nvSpPr>
        <p:spPr>
          <a:xfrm>
            <a:off x="395536" y="1412776"/>
            <a:ext cx="4188967" cy="307777"/>
          </a:xfrm>
          <a:prstGeom prst="rect">
            <a:avLst/>
          </a:prstGeom>
          <a:noFill/>
        </p:spPr>
        <p:txBody>
          <a:bodyPr wrap="none" rtlCol="0">
            <a:spAutoFit/>
          </a:bodyPr>
          <a:lstStyle/>
          <a:p>
            <a:r>
              <a:rPr lang="en-GB" sz="1400" dirty="0" smtClean="0"/>
              <a:t>Examples: GWB is in good chemical status initially</a:t>
            </a:r>
            <a:endParaRPr lang="en-GB" sz="1400" dirty="0"/>
          </a:p>
        </p:txBody>
      </p:sp>
      <p:graphicFrame>
        <p:nvGraphicFramePr>
          <p:cNvPr id="4" name="Tabelle 3"/>
          <p:cNvGraphicFramePr>
            <a:graphicFrameLocks noGrp="1"/>
          </p:cNvGraphicFramePr>
          <p:nvPr>
            <p:extLst>
              <p:ext uri="{D42A27DB-BD31-4B8C-83A1-F6EECF244321}">
                <p14:modId xmlns:p14="http://schemas.microsoft.com/office/powerpoint/2010/main" val="4244944177"/>
              </p:ext>
            </p:extLst>
          </p:nvPr>
        </p:nvGraphicFramePr>
        <p:xfrm>
          <a:off x="323528" y="2492896"/>
          <a:ext cx="8280920" cy="2011680"/>
        </p:xfrm>
        <a:graphic>
          <a:graphicData uri="http://schemas.openxmlformats.org/drawingml/2006/table">
            <a:tbl>
              <a:tblPr firstRow="1" firstCol="1" bandRow="1">
                <a:tableStyleId>{5C22544A-7EE6-4342-B048-85BDC9FD1C3A}</a:tableStyleId>
              </a:tblPr>
              <a:tblGrid>
                <a:gridCol w="2205355">
                  <a:extLst>
                    <a:ext uri="{9D8B030D-6E8A-4147-A177-3AD203B41FA5}">
                      <a16:colId xmlns:a16="http://schemas.microsoft.com/office/drawing/2014/main" val="20000"/>
                    </a:ext>
                  </a:extLst>
                </a:gridCol>
                <a:gridCol w="4275365">
                  <a:extLst>
                    <a:ext uri="{9D8B030D-6E8A-4147-A177-3AD203B41FA5}">
                      <a16:colId xmlns:a16="http://schemas.microsoft.com/office/drawing/2014/main" val="20001"/>
                    </a:ext>
                  </a:extLst>
                </a:gridCol>
                <a:gridCol w="1800200">
                  <a:extLst>
                    <a:ext uri="{9D8B030D-6E8A-4147-A177-3AD203B41FA5}">
                      <a16:colId xmlns:a16="http://schemas.microsoft.com/office/drawing/2014/main" val="20002"/>
                    </a:ext>
                  </a:extLst>
                </a:gridCol>
              </a:tblGrid>
              <a:tr h="0">
                <a:tc>
                  <a:txBody>
                    <a:bodyPr/>
                    <a:lstStyle/>
                    <a:p>
                      <a:pPr algn="ctr">
                        <a:spcAft>
                          <a:spcPts val="0"/>
                        </a:spcAft>
                      </a:pPr>
                      <a:r>
                        <a:rPr lang="en-GB" sz="1200" noProof="0" dirty="0" smtClean="0">
                          <a:effectLst/>
                        </a:rPr>
                        <a:t>Initial Status</a:t>
                      </a:r>
                      <a:endParaRPr lang="en-GB" sz="1200" noProof="0" dirty="0">
                        <a:effectLst/>
                        <a:latin typeface="Arial"/>
                        <a:ea typeface="MS Mincho"/>
                        <a:cs typeface="Times New Roman"/>
                      </a:endParaRPr>
                    </a:p>
                  </a:txBody>
                  <a:tcPr marL="68580" marR="68580" marT="0" marB="0"/>
                </a:tc>
                <a:tc>
                  <a:txBody>
                    <a:bodyPr/>
                    <a:lstStyle/>
                    <a:p>
                      <a:pPr algn="ctr">
                        <a:spcAft>
                          <a:spcPts val="0"/>
                        </a:spcAft>
                      </a:pPr>
                      <a:r>
                        <a:rPr lang="en-GB" sz="1200" noProof="0" dirty="0" smtClean="0">
                          <a:effectLst/>
                        </a:rPr>
                        <a:t>Prognosis</a:t>
                      </a:r>
                      <a:endParaRPr lang="en-GB" sz="1200" noProof="0" dirty="0">
                        <a:effectLst/>
                        <a:latin typeface="Arial"/>
                        <a:ea typeface="MS Mincho"/>
                        <a:cs typeface="Times New Roman"/>
                      </a:endParaRPr>
                    </a:p>
                  </a:txBody>
                  <a:tcPr marL="68580" marR="68580" marT="0" marB="0"/>
                </a:tc>
                <a:tc>
                  <a:txBody>
                    <a:bodyPr/>
                    <a:lstStyle/>
                    <a:p>
                      <a:pPr algn="ctr">
                        <a:spcAft>
                          <a:spcPts val="0"/>
                        </a:spcAft>
                      </a:pPr>
                      <a:r>
                        <a:rPr lang="en-GB" sz="1200" noProof="0" dirty="0" smtClean="0">
                          <a:effectLst/>
                        </a:rPr>
                        <a:t>assessment</a:t>
                      </a:r>
                      <a:endParaRPr lang="en-GB" sz="1200" noProof="0" dirty="0">
                        <a:effectLst/>
                        <a:latin typeface="Arial"/>
                        <a:ea typeface="MS Mincho"/>
                        <a:cs typeface="Times New Roman"/>
                      </a:endParaRPr>
                    </a:p>
                  </a:txBody>
                  <a:tcPr marL="68580" marR="68580" marT="0" marB="0"/>
                </a:tc>
                <a:extLst>
                  <a:ext uri="{0D108BD9-81ED-4DB2-BD59-A6C34878D82A}">
                    <a16:rowId xmlns:a16="http://schemas.microsoft.com/office/drawing/2014/main" val="10000"/>
                  </a:ext>
                </a:extLst>
              </a:tr>
              <a:tr h="0">
                <a:tc rowSpan="4">
                  <a:txBody>
                    <a:bodyPr/>
                    <a:lstStyle/>
                    <a:p>
                      <a:pPr algn="l">
                        <a:spcAft>
                          <a:spcPts val="0"/>
                        </a:spcAft>
                      </a:pPr>
                      <a:r>
                        <a:rPr lang="en-GB" sz="1200" noProof="0" dirty="0" smtClean="0">
                          <a:effectLst/>
                        </a:rPr>
                        <a:t>poor, </a:t>
                      </a:r>
                    </a:p>
                    <a:p>
                      <a:pPr algn="l">
                        <a:spcAft>
                          <a:spcPts val="0"/>
                        </a:spcAft>
                      </a:pPr>
                      <a:r>
                        <a:rPr lang="en-GB" sz="1200" noProof="0" dirty="0" smtClean="0">
                          <a:effectLst/>
                        </a:rPr>
                        <a:t>because</a:t>
                      </a:r>
                      <a:r>
                        <a:rPr lang="en-GB" sz="1200" baseline="0" noProof="0" dirty="0" smtClean="0">
                          <a:effectLst/>
                        </a:rPr>
                        <a:t> relevant threshold values are exceeded and area criterion is not met</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smtClean="0">
                        <a:effectLst/>
                        <a:latin typeface="Arial"/>
                        <a:ea typeface="MS Mincho"/>
                        <a:cs typeface="Times New Roman"/>
                      </a:endParaRPr>
                    </a:p>
                    <a:p>
                      <a:pPr algn="l">
                        <a:spcAft>
                          <a:spcPts val="0"/>
                        </a:spcAft>
                      </a:pPr>
                      <a:r>
                        <a:rPr lang="en-GB" sz="1200" noProof="0" dirty="0" smtClean="0">
                          <a:effectLst/>
                        </a:rPr>
                        <a:t> </a:t>
                      </a:r>
                      <a:endParaRPr lang="en-GB" sz="1200" noProof="0" dirty="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aa) Further increase of the concentration of the pollutant in measuring points which already exceed the threshold value</a:t>
                      </a:r>
                    </a:p>
                    <a:p>
                      <a:pPr algn="l">
                        <a:spcAft>
                          <a:spcPts val="0"/>
                        </a:spcAft>
                      </a:pPr>
                      <a:r>
                        <a:rPr lang="en-GB" sz="1200" noProof="0" dirty="0" smtClean="0">
                          <a:effectLst/>
                        </a:rPr>
                        <a:t> </a:t>
                      </a:r>
                      <a:endParaRPr lang="en-GB" sz="1200" noProof="0" dirty="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deterioration</a:t>
                      </a:r>
                      <a:endParaRPr lang="en-GB" sz="1200" noProof="0" dirty="0">
                        <a:effectLst/>
                        <a:latin typeface="Arial"/>
                        <a:ea typeface="MS Mincho"/>
                        <a:cs typeface="Times New Roman"/>
                      </a:endParaRPr>
                    </a:p>
                  </a:txBody>
                  <a:tcPr marL="68580" marR="68580" marT="0" marB="0"/>
                </a:tc>
                <a:extLst>
                  <a:ext uri="{0D108BD9-81ED-4DB2-BD59-A6C34878D82A}">
                    <a16:rowId xmlns:a16="http://schemas.microsoft.com/office/drawing/2014/main" val="10001"/>
                  </a:ext>
                </a:extLst>
              </a:tr>
              <a:tr h="0">
                <a:tc vMerge="1">
                  <a:txBody>
                    <a:bodyPr/>
                    <a:lstStyle/>
                    <a:p>
                      <a:pPr algn="l">
                        <a:spcAft>
                          <a:spcPts val="0"/>
                        </a:spcAft>
                      </a:pPr>
                      <a:endParaRPr lang="de-DE" sz="120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bb) first exceeding a threshold value for the pollutant, which is already exceeded in the other measuring points, in another measuring point</a:t>
                      </a:r>
                      <a:endParaRPr lang="en-GB" sz="1200" noProof="0" dirty="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deterioration</a:t>
                      </a:r>
                      <a:endParaRPr lang="en-GB" sz="1200" noProof="0" dirty="0">
                        <a:effectLst/>
                        <a:latin typeface="Arial"/>
                        <a:ea typeface="MS Mincho"/>
                        <a:cs typeface="Times New Roman"/>
                      </a:endParaRPr>
                    </a:p>
                  </a:txBody>
                  <a:tcPr marL="68580" marR="68580" marT="0" marB="0"/>
                </a:tc>
                <a:extLst>
                  <a:ext uri="{0D108BD9-81ED-4DB2-BD59-A6C34878D82A}">
                    <a16:rowId xmlns:a16="http://schemas.microsoft.com/office/drawing/2014/main" val="10002"/>
                  </a:ext>
                </a:extLst>
              </a:tr>
              <a:tr h="0">
                <a:tc vMerge="1">
                  <a:txBody>
                    <a:bodyPr/>
                    <a:lstStyle/>
                    <a:p>
                      <a:pPr algn="l">
                        <a:spcAft>
                          <a:spcPts val="0"/>
                        </a:spcAft>
                      </a:pPr>
                      <a:endParaRPr lang="de-DE" sz="120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cc) first exceeding a threshold value for another pollutant and with respect to this pollutant, the area criterion is met</a:t>
                      </a:r>
                      <a:endParaRPr lang="en-GB" sz="1200" noProof="0" dirty="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no</a:t>
                      </a:r>
                      <a:r>
                        <a:rPr lang="en-GB" sz="1200" baseline="0" noProof="0" dirty="0" smtClean="0">
                          <a:effectLst/>
                        </a:rPr>
                        <a:t> </a:t>
                      </a:r>
                      <a:r>
                        <a:rPr lang="en-GB" sz="1200" noProof="0" dirty="0" smtClean="0">
                          <a:effectLst/>
                        </a:rPr>
                        <a:t>deterioration</a:t>
                      </a:r>
                      <a:endParaRPr lang="en-GB" sz="1200" noProof="0" dirty="0">
                        <a:effectLst/>
                        <a:latin typeface="Arial"/>
                        <a:ea typeface="MS Mincho"/>
                        <a:cs typeface="Times New Roman"/>
                      </a:endParaRPr>
                    </a:p>
                  </a:txBody>
                  <a:tcPr marL="68580" marR="68580" marT="0" marB="0"/>
                </a:tc>
                <a:extLst>
                  <a:ext uri="{0D108BD9-81ED-4DB2-BD59-A6C34878D82A}">
                    <a16:rowId xmlns:a16="http://schemas.microsoft.com/office/drawing/2014/main" val="10003"/>
                  </a:ext>
                </a:extLst>
              </a:tr>
              <a:tr h="0">
                <a:tc vMerge="1">
                  <a:txBody>
                    <a:bodyPr/>
                    <a:lstStyle/>
                    <a:p>
                      <a:pPr algn="l">
                        <a:spcAft>
                          <a:spcPts val="0"/>
                        </a:spcAft>
                      </a:pPr>
                      <a:endParaRPr lang="de-DE" sz="1200">
                        <a:effectLst/>
                        <a:latin typeface="Arial"/>
                        <a:ea typeface="MS Mincho"/>
                        <a:cs typeface="Times New Roman"/>
                      </a:endParaRPr>
                    </a:p>
                  </a:txBody>
                  <a:tcPr marL="68580" marR="68580" marT="0" marB="0"/>
                </a:tc>
                <a:tc>
                  <a:txBody>
                    <a:bodyPr/>
                    <a:lstStyle/>
                    <a:p>
                      <a:pPr algn="l">
                        <a:spcAft>
                          <a:spcPts val="0"/>
                        </a:spcAft>
                      </a:pPr>
                      <a:r>
                        <a:rPr lang="en-GB" sz="1200" noProof="0" dirty="0" err="1" smtClean="0">
                          <a:effectLst/>
                        </a:rPr>
                        <a:t>dd</a:t>
                      </a:r>
                      <a:r>
                        <a:rPr lang="en-GB" sz="1200" noProof="0" dirty="0" smtClean="0">
                          <a:effectLst/>
                        </a:rPr>
                        <a:t>) first exceeding a threshold value for another pollutant and with respect to this pollutant, the area criterion is not met</a:t>
                      </a:r>
                      <a:endParaRPr lang="en-GB" sz="1200" noProof="0" dirty="0">
                        <a:effectLst/>
                        <a:latin typeface="Arial"/>
                        <a:ea typeface="MS Mincho"/>
                        <a:cs typeface="Times New Roman"/>
                      </a:endParaRPr>
                    </a:p>
                  </a:txBody>
                  <a:tcPr marL="68580" marR="68580" marT="0" marB="0"/>
                </a:tc>
                <a:tc>
                  <a:txBody>
                    <a:bodyPr/>
                    <a:lstStyle/>
                    <a:p>
                      <a:pPr algn="l">
                        <a:spcAft>
                          <a:spcPts val="0"/>
                        </a:spcAft>
                      </a:pPr>
                      <a:r>
                        <a:rPr lang="en-GB" sz="1200" noProof="0" dirty="0" smtClean="0">
                          <a:effectLst/>
                        </a:rPr>
                        <a:t>deterioration</a:t>
                      </a:r>
                      <a:endParaRPr lang="en-GB" sz="1200" noProof="0" dirty="0">
                        <a:effectLst/>
                        <a:latin typeface="Arial"/>
                        <a:ea typeface="MS Mincho"/>
                        <a:cs typeface="Times New Roman"/>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277960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2_Folienmaster">
  <a:themeElements>
    <a:clrScheme name="Benutzerdefiniert 2">
      <a:dk1>
        <a:srgbClr val="333333"/>
      </a:dk1>
      <a:lt1>
        <a:srgbClr val="FFFFFF"/>
      </a:lt1>
      <a:dk2>
        <a:srgbClr val="000000"/>
      </a:dk2>
      <a:lt2>
        <a:srgbClr val="747678"/>
      </a:lt2>
      <a:accent1>
        <a:srgbClr val="008444"/>
      </a:accent1>
      <a:accent2>
        <a:srgbClr val="006751"/>
      </a:accent2>
      <a:accent3>
        <a:srgbClr val="FFFFFF"/>
      </a:accent3>
      <a:accent4>
        <a:srgbClr val="2A2A2A"/>
      </a:accent4>
      <a:accent5>
        <a:srgbClr val="AAC2B0"/>
      </a:accent5>
      <a:accent6>
        <a:srgbClr val="005D49"/>
      </a:accent6>
      <a:hlink>
        <a:srgbClr val="0070C0"/>
      </a:hlink>
      <a:folHlink>
        <a:srgbClr val="0070C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2_Folienmaster 1">
        <a:dk1>
          <a:srgbClr val="333333"/>
        </a:dk1>
        <a:lt1>
          <a:srgbClr val="FFFFFF"/>
        </a:lt1>
        <a:dk2>
          <a:srgbClr val="000000"/>
        </a:dk2>
        <a:lt2>
          <a:srgbClr val="747678"/>
        </a:lt2>
        <a:accent1>
          <a:srgbClr val="008444"/>
        </a:accent1>
        <a:accent2>
          <a:srgbClr val="006751"/>
        </a:accent2>
        <a:accent3>
          <a:srgbClr val="FFFFFF"/>
        </a:accent3>
        <a:accent4>
          <a:srgbClr val="2A2A2A"/>
        </a:accent4>
        <a:accent5>
          <a:srgbClr val="AAC2B0"/>
        </a:accent5>
        <a:accent6>
          <a:srgbClr val="005D49"/>
        </a:accent6>
        <a:hlink>
          <a:srgbClr val="FFDC00"/>
        </a:hlink>
        <a:folHlink>
          <a:srgbClr val="C9CAC8"/>
        </a:folHlink>
      </a:clrScheme>
      <a:clrMap bg1="lt1" tx1="dk1" bg2="lt2" tx2="dk2" accent1="accent1" accent2="accent2" accent3="accent3" accent4="accent4" accent5="accent5" accent6="accent6" hlink="hlink" folHlink="folHlink"/>
    </a:extraClrScheme>
    <a:extraClrScheme>
      <a:clrScheme name="2_Folienmaster 2">
        <a:dk1>
          <a:srgbClr val="69BE28"/>
        </a:dk1>
        <a:lt1>
          <a:srgbClr val="FFFFFF"/>
        </a:lt1>
        <a:dk2>
          <a:srgbClr val="DD4814"/>
        </a:dk2>
        <a:lt2>
          <a:srgbClr val="981E32"/>
        </a:lt2>
        <a:accent1>
          <a:srgbClr val="FF7900"/>
        </a:accent1>
        <a:accent2>
          <a:srgbClr val="F8DE6E"/>
        </a:accent2>
        <a:accent3>
          <a:srgbClr val="FFFFFF"/>
        </a:accent3>
        <a:accent4>
          <a:srgbClr val="59A221"/>
        </a:accent4>
        <a:accent5>
          <a:srgbClr val="FFBEAA"/>
        </a:accent5>
        <a:accent6>
          <a:srgbClr val="E1C963"/>
        </a:accent6>
        <a:hlink>
          <a:srgbClr val="002664"/>
        </a:hlink>
        <a:folHlink>
          <a:srgbClr val="9B9B9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1409</Words>
  <Application>Microsoft Office PowerPoint</Application>
  <PresentationFormat>Předvádění na obrazovce (4:3)</PresentationFormat>
  <Paragraphs>125</Paragraphs>
  <Slides>12</Slides>
  <Notes>1</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12</vt:i4>
      </vt:variant>
    </vt:vector>
  </HeadingPairs>
  <TitlesOfParts>
    <vt:vector size="18" baseType="lpstr">
      <vt:lpstr>ＭＳ Ｐゴシック</vt:lpstr>
      <vt:lpstr>Arial</vt:lpstr>
      <vt:lpstr>Arial Unicode MS</vt:lpstr>
      <vt:lpstr>MS Mincho</vt:lpstr>
      <vt:lpstr>Times New Roman</vt:lpstr>
      <vt:lpstr>2_Folienmaster</vt:lpstr>
      <vt:lpstr>Prevention of the Deterioration  of the Status of the Groundwater Bodies according the WFD Interpretation and Application according the Judgment of the Court (Grand Chamber) of 1. July 2015 (C-461/13)</vt:lpstr>
      <vt:lpstr>General Statements</vt:lpstr>
      <vt:lpstr>Deterioration of the  Quantitative Status of a GWB Analogously Use of the Term „Quality Element“ concerning GWB</vt:lpstr>
      <vt:lpstr>Deterioration of the   Quantitative Status of a GWB</vt:lpstr>
      <vt:lpstr>Deterioration of the  Qualitative Status of a GWB Analogously Use of the Term „Quality Element“ concerning GWB</vt:lpstr>
      <vt:lpstr>Deterioration of the  Qualitative Status of a GWB</vt:lpstr>
      <vt:lpstr>Deterioration of the  Qualitative Status of a GWB</vt:lpstr>
      <vt:lpstr>Deterioration of the  Qualitative Status of a GWB</vt:lpstr>
      <vt:lpstr>Deterioration of the  Qualitative Status of a GWB</vt:lpstr>
      <vt:lpstr>Exception according to Article 4 (7) WFD for GWB</vt:lpstr>
      <vt:lpstr>In General - Relevance</vt:lpstr>
      <vt:lpstr>In General</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Präsentationsvorlage</dc:title>
  <dc:creator>Löwig, Matthias - SMUL</dc:creator>
  <cp:lastModifiedBy>Knotek, Pavel</cp:lastModifiedBy>
  <cp:revision>88</cp:revision>
  <dcterms:created xsi:type="dcterms:W3CDTF">2009-07-20T07:10:19Z</dcterms:created>
  <dcterms:modified xsi:type="dcterms:W3CDTF">2018-06-25T15:14:47Z</dcterms:modified>
</cp:coreProperties>
</file>