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96" r:id="rId3"/>
    <p:sldId id="361" r:id="rId4"/>
    <p:sldId id="362" r:id="rId5"/>
    <p:sldId id="363" r:id="rId6"/>
    <p:sldId id="364" r:id="rId7"/>
    <p:sldId id="365" r:id="rId8"/>
    <p:sldId id="366" r:id="rId9"/>
    <p:sldId id="256" r:id="rId10"/>
  </p:sldIdLst>
  <p:sldSz cx="10080625" cy="7559675"/>
  <p:notesSz cx="6797675" cy="9928225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CC66"/>
    <a:srgbClr val="FFCCCC"/>
    <a:srgbClr val="99CCFF"/>
    <a:srgbClr val="CCFFCC"/>
    <a:srgbClr val="669900"/>
    <a:srgbClr val="CCFF66"/>
    <a:srgbClr val="FF9900"/>
    <a:srgbClr val="008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5" autoAdjust="0"/>
    <p:restoredTop sz="94622" autoAdjust="0"/>
  </p:normalViewPr>
  <p:slideViewPr>
    <p:cSldViewPr>
      <p:cViewPr>
        <p:scale>
          <a:sx n="71" d="100"/>
          <a:sy n="71" d="100"/>
        </p:scale>
        <p:origin x="-1579" y="-4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7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AAB76-356E-4862-B35A-54F5A81FF098}" type="datetimeFigureOut">
              <a:rPr lang="cs-CZ" smtClean="0"/>
              <a:t>28.05.2018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331A4-7F1D-4951-91BC-6B003ED8DC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8283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1267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1268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1269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1271" name="AutoShape 6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96" tIns="41898" rIns="83796" bIns="41898" anchor="ctr"/>
          <a:lstStyle/>
          <a:p>
            <a:pPr>
              <a:defRPr/>
            </a:pPr>
            <a:endParaRPr lang="cs-CZ" altLang="cs-CZ">
              <a:cs typeface="Lucida Sans Unicode" pitchFamily="34" charset="0"/>
            </a:endParaRPr>
          </a:p>
        </p:txBody>
      </p:sp>
      <p:sp>
        <p:nvSpPr>
          <p:cNvPr id="14344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54063"/>
            <a:ext cx="4948237" cy="371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5723"/>
            <a:ext cx="5428719" cy="44577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noProof="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0615" cy="4864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0615" cy="4864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0" y="9429972"/>
            <a:ext cx="2940615" cy="4864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72"/>
            <a:ext cx="2940615" cy="48646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fld id="{559C99DA-7029-42E3-910E-27D7E7DF59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14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3683A069-B1A5-4209-9702-E93CACEFE819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803481" cy="371921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4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5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6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7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83796FDE-562D-4B3E-816C-C581CF5CC654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8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799199" cy="371479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304379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723358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142336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561314" indent="-209489" defTabSz="41170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10249" algn="l"/>
                <a:tab pos="821954" algn="l"/>
                <a:tab pos="1233658" algn="l"/>
                <a:tab pos="1645362" algn="l"/>
                <a:tab pos="2057066" algn="l"/>
                <a:tab pos="2468771" algn="l"/>
                <a:tab pos="2880474" algn="l"/>
                <a:tab pos="3292179" algn="l"/>
                <a:tab pos="3703883" algn="l"/>
                <a:tab pos="4115587" algn="l"/>
                <a:tab pos="4527291" algn="l"/>
                <a:tab pos="4938996" algn="l"/>
                <a:tab pos="5350699" algn="l"/>
                <a:tab pos="5762404" algn="l"/>
                <a:tab pos="6174108" algn="l"/>
                <a:tab pos="6585812" algn="l"/>
                <a:tab pos="6997516" algn="l"/>
                <a:tab pos="7409220" algn="l"/>
                <a:tab pos="7820924" algn="l"/>
                <a:tab pos="8232629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fld id="{4D6020EF-52A5-4CD5-8D6A-17150493FA7F}" type="slidenum">
              <a:rPr lang="cs-CZ" altLang="cs-CZ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9</a:t>
            </a:fld>
            <a:endParaRPr lang="cs-CZ" altLang="cs-CZ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994956" y="754752"/>
            <a:ext cx="4806335" cy="37221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96" tIns="41898" rIns="83796" bIns="41898" anchor="ctr"/>
          <a:lstStyle/>
          <a:p>
            <a:endParaRPr lang="cs-CZ" altLang="cs-CZ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2" y="4715723"/>
            <a:ext cx="5430146" cy="44592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BB60A-6169-4F9A-8BB8-98CE8D129E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483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3775" cy="64452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64452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131B8-712A-405D-A045-7B2108E94F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825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7F8E4-F529-492F-9086-96D0D84F43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71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C9C5C-47C7-4087-9D80-E1607162A4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206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2937" cy="497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08575" y="1768475"/>
            <a:ext cx="4454525" cy="497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FD8F3-2430-4E89-A25E-3B8E146208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69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FB48F-BF0A-48ED-A50D-32B72902FA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317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4C8D3-6921-40E2-AFA9-32C3809E5E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21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2589B-413A-4B95-949F-5694E3640E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40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C377F-30FF-42F6-BBCC-0F41FAD5DD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72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66087-B534-46FA-8199-453769D189E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88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59862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smtClean="0"/>
              <a:t>Klepněte pro úpravu formátu textu osnovy</a:t>
            </a:r>
          </a:p>
          <a:p>
            <a:pPr lvl="1"/>
            <a:r>
              <a:rPr lang="en-GB" altLang="cs-CZ" smtClean="0"/>
              <a:t>Druhá úroveň</a:t>
            </a:r>
          </a:p>
          <a:p>
            <a:pPr lvl="2"/>
            <a:r>
              <a:rPr lang="en-GB" altLang="cs-CZ" smtClean="0"/>
              <a:t>Třetí úroveň</a:t>
            </a:r>
          </a:p>
          <a:p>
            <a:pPr lvl="3"/>
            <a:r>
              <a:rPr lang="en-GB" altLang="cs-CZ" smtClean="0"/>
              <a:t>Čtvrtá úroveň osnovy</a:t>
            </a:r>
          </a:p>
          <a:p>
            <a:pPr lvl="4"/>
            <a:r>
              <a:rPr lang="en-GB" altLang="cs-CZ" smtClean="0"/>
              <a:t>Pátá úroveň osnovy</a:t>
            </a:r>
          </a:p>
          <a:p>
            <a:pPr lvl="4"/>
            <a:r>
              <a:rPr lang="en-GB" altLang="cs-CZ" smtClean="0"/>
              <a:t>Šestá úroveň</a:t>
            </a:r>
          </a:p>
          <a:p>
            <a:pPr lvl="4"/>
            <a:r>
              <a:rPr lang="en-GB" altLang="cs-CZ" smtClean="0"/>
              <a:t>Sedmá úroveň</a:t>
            </a:r>
          </a:p>
          <a:p>
            <a:pPr lvl="4"/>
            <a:r>
              <a:rPr lang="en-GB" altLang="cs-CZ" smtClean="0"/>
              <a:t>Osmá úroveň textu</a:t>
            </a:r>
          </a:p>
          <a:p>
            <a:pPr lvl="4"/>
            <a:r>
              <a:rPr lang="en-GB" altLang="cs-CZ" smtClean="0"/>
              <a:t>Devátá úroveň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6800" cy="5095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4525" cy="5095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6800" cy="5095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fld id="{0F2C28DC-701C-4672-92E4-3B33D60F29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Lucida Sans Unicode" pitchFamily="34" charset="0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Lucida Sans Unicode" pitchFamily="34" charset="0"/>
          <a:cs typeface="Lucida Sans Unicode" pitchFamily="34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10"/>
          <p:cNvSpPr txBox="1">
            <a:spLocks noChangeArrowheads="1"/>
          </p:cNvSpPr>
          <p:nvPr/>
        </p:nvSpPr>
        <p:spPr bwMode="auto">
          <a:xfrm>
            <a:off x="740413" y="1907629"/>
            <a:ext cx="8638327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4000" b="1" dirty="0" err="1" smtClean="0">
                <a:solidFill>
                  <a:srgbClr val="008080"/>
                </a:solidFill>
                <a:latin typeface="Calibri" panose="020F0502020204030204" pitchFamily="34" charset="0"/>
              </a:rPr>
              <a:t>Groundwater</a:t>
            </a:r>
            <a:r>
              <a:rPr lang="cs-CZ" sz="4000" b="1" dirty="0" smtClean="0">
                <a:solidFill>
                  <a:srgbClr val="008080"/>
                </a:solidFill>
                <a:latin typeface="Calibri" panose="020F0502020204030204" pitchFamily="34" charset="0"/>
              </a:rPr>
              <a:t> status </a:t>
            </a:r>
            <a:r>
              <a:rPr lang="cs-CZ" sz="4000" b="1" dirty="0" err="1" smtClean="0">
                <a:solidFill>
                  <a:srgbClr val="008080"/>
                </a:solidFill>
                <a:latin typeface="Calibri" panose="020F0502020204030204" pitchFamily="34" charset="0"/>
              </a:rPr>
              <a:t>assessment</a:t>
            </a:r>
            <a:endParaRPr lang="cs-CZ" sz="4000" b="1" cap="all" dirty="0" smtClean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cs-CZ" altLang="cs-CZ" sz="2000" b="1" dirty="0" smtClean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cs-CZ" altLang="cs-CZ" sz="2000" b="1" dirty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cs-CZ" altLang="cs-CZ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H</a:t>
            </a:r>
            <a:r>
              <a:rPr lang="cs-CZ" altLang="cs-CZ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. Prchalová</a:t>
            </a:r>
            <a:r>
              <a:rPr lang="cs-CZ" altLang="cs-CZ" sz="2800" b="1" dirty="0">
                <a:solidFill>
                  <a:srgbClr val="669900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a kol</a:t>
            </a:r>
            <a:r>
              <a:rPr lang="cs-CZ" altLang="cs-CZ" sz="2800" b="1" dirty="0" smtClean="0">
                <a:solidFill>
                  <a:srgbClr val="669900"/>
                </a:solidFill>
                <a:latin typeface="Calibri" panose="020F0502020204030204" pitchFamily="34" charset="0"/>
              </a:rPr>
              <a:t>.</a:t>
            </a:r>
          </a:p>
          <a:p>
            <a:pPr algn="ctr">
              <a:lnSpc>
                <a:spcPct val="90000"/>
              </a:lnSpc>
            </a:pPr>
            <a:endParaRPr lang="cs-CZ" altLang="cs-CZ" sz="2800" b="1" dirty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endParaRPr lang="cs-CZ" altLang="cs-CZ" sz="2800" b="1" dirty="0" smtClean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endParaRPr lang="cs-CZ" altLang="cs-CZ" sz="2800" b="1" dirty="0" smtClean="0">
              <a:solidFill>
                <a:srgbClr val="6699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endParaRPr lang="cs-CZ" altLang="cs-CZ" sz="2800" kern="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cs-CZ" sz="2000" b="1" dirty="0" smtClean="0">
                <a:solidFill>
                  <a:srgbClr val="008080"/>
                </a:solidFill>
                <a:latin typeface="Calibri" panose="020F0502020204030204" pitchFamily="34" charset="0"/>
              </a:rPr>
              <a:t>28. </a:t>
            </a:r>
            <a:r>
              <a:rPr lang="cs-CZ" sz="2000" b="1" dirty="0">
                <a:solidFill>
                  <a:srgbClr val="008080"/>
                </a:solidFill>
                <a:latin typeface="Calibri" panose="020F0502020204030204" pitchFamily="34" charset="0"/>
              </a:rPr>
              <a:t>- </a:t>
            </a:r>
            <a:r>
              <a:rPr lang="cs-CZ" sz="2000" b="1" dirty="0" smtClean="0">
                <a:solidFill>
                  <a:srgbClr val="008080"/>
                </a:solidFill>
                <a:latin typeface="Calibri" panose="020F0502020204030204" pitchFamily="34" charset="0"/>
              </a:rPr>
              <a:t>29. 5. 2018, Prague, </a:t>
            </a:r>
            <a:r>
              <a:rPr lang="cs-CZ" sz="2000" b="1" dirty="0">
                <a:solidFill>
                  <a:srgbClr val="008080"/>
                </a:solidFill>
                <a:latin typeface="Calibri" panose="020F0502020204030204" pitchFamily="34" charset="0"/>
              </a:rPr>
              <a:t>IKSE (MKOL), GW expert </a:t>
            </a:r>
            <a:r>
              <a:rPr lang="cs-CZ" sz="2000" b="1" dirty="0" err="1">
                <a:solidFill>
                  <a:srgbClr val="008080"/>
                </a:solidFill>
                <a:latin typeface="Calibri" panose="020F0502020204030204" pitchFamily="34" charset="0"/>
              </a:rPr>
              <a:t>group</a:t>
            </a:r>
            <a:endParaRPr lang="cs-CZ" sz="2000" b="1" dirty="0">
              <a:solidFill>
                <a:srgbClr val="00808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90000"/>
              </a:lnSpc>
            </a:pPr>
            <a:endParaRPr lang="cs-CZ" altLang="cs-CZ" sz="20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grpSp>
        <p:nvGrpSpPr>
          <p:cNvPr id="3083" name="Skupina 7"/>
          <p:cNvGrpSpPr>
            <a:grpSpLocks/>
          </p:cNvGrpSpPr>
          <p:nvPr/>
        </p:nvGrpSpPr>
        <p:grpSpPr bwMode="auto">
          <a:xfrm>
            <a:off x="740413" y="6678861"/>
            <a:ext cx="8662432" cy="382958"/>
            <a:chOff x="813114" y="4264438"/>
            <a:chExt cx="8662035" cy="382826"/>
          </a:xfrm>
        </p:grpSpPr>
        <p:sp>
          <p:nvSpPr>
            <p:cNvPr id="3086" name="Obdélník 3"/>
            <p:cNvSpPr>
              <a:spLocks noChangeArrowheads="1"/>
            </p:cNvSpPr>
            <p:nvPr/>
          </p:nvSpPr>
          <p:spPr bwMode="auto">
            <a:xfrm>
              <a:off x="1193936" y="4264438"/>
              <a:ext cx="8281213" cy="348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cs-CZ" altLang="cs-CZ" dirty="0">
                  <a:solidFill>
                    <a:srgbClr val="000000"/>
                  </a:solidFill>
                  <a:latin typeface="Calibri" panose="020F0502020204030204" pitchFamily="34" charset="0"/>
                </a:rPr>
                <a:t>Výzkumný ústav vodohospodářský T</a:t>
              </a:r>
              <a:r>
                <a:rPr lang="en-GB" altLang="cs-CZ" dirty="0">
                  <a:solidFill>
                    <a:srgbClr val="000000"/>
                  </a:solidFill>
                  <a:latin typeface="Calibri" panose="020F0502020204030204" pitchFamily="34" charset="0"/>
                </a:rPr>
                <a:t>. G. Masaryk</a:t>
              </a:r>
              <a:r>
                <a:rPr lang="cs-CZ" altLang="cs-CZ" dirty="0">
                  <a:solidFill>
                    <a:srgbClr val="000000"/>
                  </a:solidFill>
                  <a:latin typeface="Calibri" panose="020F0502020204030204" pitchFamily="34" charset="0"/>
                </a:rPr>
                <a:t>a. </a:t>
              </a:r>
              <a:r>
                <a:rPr lang="cs-CZ" altLang="cs-CZ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v.v.i</a:t>
              </a:r>
              <a:r>
                <a:rPr lang="cs-CZ" altLang="cs-CZ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., Podbabská 2582/30, Praha 6</a:t>
              </a:r>
            </a:p>
          </p:txBody>
        </p:sp>
        <p:pic>
          <p:nvPicPr>
            <p:cNvPr id="308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114" y="4274954"/>
              <a:ext cx="335644" cy="37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63747" y="1403573"/>
            <a:ext cx="931562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840" rIns="0" bIns="0"/>
          <a:lstStyle>
            <a:lvl1pPr marL="450850" indent="-450850"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/>
            <a:r>
              <a:rPr lang="cs-CZ" sz="2800" b="1" dirty="0" err="1" smtClean="0">
                <a:solidFill>
                  <a:schemeClr val="tx1"/>
                </a:solidFill>
              </a:rPr>
              <a:t>Quantitative</a:t>
            </a:r>
            <a:r>
              <a:rPr lang="cs-CZ" sz="2800" b="1" dirty="0" smtClean="0">
                <a:solidFill>
                  <a:schemeClr val="tx1"/>
                </a:solidFill>
              </a:rPr>
              <a:t>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Water</a:t>
            </a:r>
            <a:r>
              <a:rPr lang="cs-CZ" sz="2800" dirty="0" smtClean="0">
                <a:solidFill>
                  <a:schemeClr val="tx1"/>
                </a:solidFill>
              </a:rPr>
              <a:t> balance </a:t>
            </a:r>
            <a:r>
              <a:rPr lang="cs-CZ" sz="2800" dirty="0" err="1" smtClean="0">
                <a:solidFill>
                  <a:schemeClr val="tx1"/>
                </a:solidFill>
              </a:rPr>
              <a:t>approach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Units</a:t>
            </a:r>
            <a:r>
              <a:rPr lang="cs-CZ" sz="2800" dirty="0" smtClean="0">
                <a:solidFill>
                  <a:schemeClr val="tx1"/>
                </a:solidFill>
              </a:rPr>
              <a:t> – </a:t>
            </a:r>
            <a:r>
              <a:rPr lang="cs-CZ" sz="2800" dirty="0" err="1" smtClean="0">
                <a:solidFill>
                  <a:schemeClr val="tx1"/>
                </a:solidFill>
              </a:rPr>
              <a:t>hydrogeological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regions</a:t>
            </a:r>
            <a:r>
              <a:rPr lang="cs-CZ" sz="2800" dirty="0" smtClean="0">
                <a:solidFill>
                  <a:schemeClr val="tx1"/>
                </a:solidFill>
              </a:rPr>
              <a:t> (</a:t>
            </a:r>
            <a:r>
              <a:rPr lang="cs-CZ" sz="2800" dirty="0" err="1" smtClean="0">
                <a:solidFill>
                  <a:schemeClr val="tx1"/>
                </a:solidFill>
              </a:rPr>
              <a:t>groundwater</a:t>
            </a:r>
            <a:r>
              <a:rPr lang="cs-CZ" sz="2800" dirty="0" smtClean="0">
                <a:solidFill>
                  <a:schemeClr val="tx1"/>
                </a:solidFill>
              </a:rPr>
              <a:t> body)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Proportion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realised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abstractions</a:t>
            </a:r>
            <a:r>
              <a:rPr lang="cs-CZ" sz="2800" dirty="0" smtClean="0">
                <a:solidFill>
                  <a:schemeClr val="tx1"/>
                </a:solidFill>
              </a:rPr>
              <a:t> (sum) to „natural GW </a:t>
            </a:r>
            <a:r>
              <a:rPr lang="cs-CZ" sz="2800" dirty="0" err="1" smtClean="0">
                <a:solidFill>
                  <a:schemeClr val="tx1"/>
                </a:solidFill>
              </a:rPr>
              <a:t>sources</a:t>
            </a:r>
            <a:r>
              <a:rPr lang="cs-CZ" sz="2800" dirty="0" smtClean="0">
                <a:solidFill>
                  <a:schemeClr val="tx1"/>
                </a:solidFill>
              </a:rPr>
              <a:t>“ – </a:t>
            </a:r>
            <a:r>
              <a:rPr lang="cs-CZ" sz="2800" dirty="0" err="1" smtClean="0">
                <a:solidFill>
                  <a:schemeClr val="tx1"/>
                </a:solidFill>
              </a:rPr>
              <a:t>mainly</a:t>
            </a:r>
            <a:r>
              <a:rPr lang="cs-CZ" sz="2800" dirty="0" smtClean="0">
                <a:solidFill>
                  <a:schemeClr val="tx1"/>
                </a:solidFill>
              </a:rPr>
              <a:t> base </a:t>
            </a:r>
            <a:r>
              <a:rPr lang="cs-CZ" sz="2800" dirty="0" err="1" smtClean="0">
                <a:solidFill>
                  <a:schemeClr val="tx1"/>
                </a:solidFill>
              </a:rPr>
              <a:t>flow</a:t>
            </a: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Abstractions</a:t>
            </a:r>
            <a:r>
              <a:rPr lang="cs-CZ" sz="2800" dirty="0" smtClean="0">
                <a:solidFill>
                  <a:schemeClr val="tx1"/>
                </a:solidFill>
              </a:rPr>
              <a:t>: </a:t>
            </a:r>
            <a:r>
              <a:rPr lang="cs-CZ" sz="2800" dirty="0" err="1" smtClean="0">
                <a:solidFill>
                  <a:schemeClr val="tx1"/>
                </a:solidFill>
              </a:rPr>
              <a:t>annual</a:t>
            </a:r>
            <a:r>
              <a:rPr lang="cs-CZ" sz="2800" dirty="0" smtClean="0">
                <a:solidFill>
                  <a:schemeClr val="tx1"/>
                </a:solidFill>
              </a:rPr>
              <a:t> data (2007 – 2012), </a:t>
            </a:r>
            <a:r>
              <a:rPr lang="cs-CZ" sz="2800" dirty="0" err="1" smtClean="0">
                <a:solidFill>
                  <a:schemeClr val="tx1"/>
                </a:solidFill>
              </a:rPr>
              <a:t>mean</a:t>
            </a:r>
            <a:r>
              <a:rPr lang="cs-CZ" sz="2800" dirty="0" smtClean="0">
                <a:solidFill>
                  <a:schemeClr val="tx1"/>
                </a:solidFill>
              </a:rPr>
              <a:t> and maximum </a:t>
            </a:r>
            <a:r>
              <a:rPr lang="cs-CZ" sz="2800" dirty="0" err="1" smtClean="0">
                <a:solidFill>
                  <a:schemeClr val="tx1"/>
                </a:solidFill>
              </a:rPr>
              <a:t>annual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abstractions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Base </a:t>
            </a:r>
            <a:r>
              <a:rPr lang="cs-CZ" sz="2800" dirty="0" err="1" smtClean="0">
                <a:solidFill>
                  <a:schemeClr val="tx1"/>
                </a:solidFill>
              </a:rPr>
              <a:t>flow</a:t>
            </a:r>
            <a:r>
              <a:rPr lang="cs-CZ" sz="2800" dirty="0" smtClean="0">
                <a:solidFill>
                  <a:schemeClr val="tx1"/>
                </a:solidFill>
              </a:rPr>
              <a:t> data: long-term </a:t>
            </a:r>
            <a:r>
              <a:rPr lang="cs-CZ" sz="2800" dirty="0" err="1" smtClean="0">
                <a:solidFill>
                  <a:schemeClr val="tx1"/>
                </a:solidFill>
              </a:rPr>
              <a:t>annual</a:t>
            </a:r>
            <a:r>
              <a:rPr lang="cs-CZ" sz="2800" dirty="0" smtClean="0">
                <a:solidFill>
                  <a:schemeClr val="tx1"/>
                </a:solidFill>
              </a:rPr>
              <a:t> data (50% and 80%) – period 1981 – 2010, </a:t>
            </a:r>
            <a:r>
              <a:rPr lang="cs-CZ" sz="2800" dirty="0" err="1" smtClean="0">
                <a:solidFill>
                  <a:schemeClr val="tx1"/>
                </a:solidFill>
              </a:rPr>
              <a:t>annual</a:t>
            </a:r>
            <a:r>
              <a:rPr lang="cs-CZ" sz="2800" dirty="0" smtClean="0">
                <a:solidFill>
                  <a:schemeClr val="tx1"/>
                </a:solidFill>
              </a:rPr>
              <a:t> data (2007 – 2012)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Groundwater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Chemical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and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Quantitative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Status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Assessment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0608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>
                <a:solidFill>
                  <a:srgbClr val="006B6B"/>
                </a:solidFill>
                <a:latin typeface="Calibri" panose="020F0502020204030204" pitchFamily="34" charset="0"/>
              </a:rPr>
              <a:t>Quantitative</a:t>
            </a:r>
            <a:r>
              <a:rPr lang="cs-CZ" altLang="cs-CZ" sz="3000" b="1" dirty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status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–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72" y="1259557"/>
            <a:ext cx="8290022" cy="571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8235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>
                <a:solidFill>
                  <a:srgbClr val="006B6B"/>
                </a:solidFill>
                <a:latin typeface="Calibri" panose="020F0502020204030204" pitchFamily="34" charset="0"/>
              </a:rPr>
              <a:t>Quantitative</a:t>
            </a:r>
            <a:r>
              <a:rPr lang="cs-CZ" altLang="cs-CZ" sz="3000" b="1" dirty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status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–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029" y="1395412"/>
            <a:ext cx="4019326" cy="583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590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>
                <a:solidFill>
                  <a:srgbClr val="006B6B"/>
                </a:solidFill>
                <a:latin typeface="Calibri" panose="020F0502020204030204" pitchFamily="34" charset="0"/>
              </a:rPr>
              <a:t>Quantitative</a:t>
            </a:r>
            <a:r>
              <a:rPr lang="cs-CZ" altLang="cs-CZ" sz="3000" b="1" dirty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status 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–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13" y="1391809"/>
            <a:ext cx="6256957" cy="560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8927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76887" y="1403573"/>
            <a:ext cx="931562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840" rIns="0" bIns="0"/>
          <a:lstStyle>
            <a:lvl1pPr marL="450850" indent="-450850"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/>
            <a:r>
              <a:rPr lang="cs-CZ" sz="2800" b="1" dirty="0" err="1" smtClean="0">
                <a:solidFill>
                  <a:schemeClr val="tx1"/>
                </a:solidFill>
              </a:rPr>
              <a:t>Main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  <a:r>
              <a:rPr lang="cs-CZ" sz="2800" b="1" dirty="0" err="1" smtClean="0">
                <a:solidFill>
                  <a:schemeClr val="tx1"/>
                </a:solidFill>
              </a:rPr>
              <a:t>gaps</a:t>
            </a:r>
            <a:r>
              <a:rPr lang="cs-CZ" sz="2800" b="1" dirty="0" smtClean="0">
                <a:solidFill>
                  <a:schemeClr val="tx1"/>
                </a:solidFill>
              </a:rPr>
              <a:t> and </a:t>
            </a:r>
            <a:r>
              <a:rPr lang="cs-CZ" sz="2800" b="1" dirty="0" err="1" smtClean="0">
                <a:solidFill>
                  <a:schemeClr val="tx1"/>
                </a:solidFill>
              </a:rPr>
              <a:t>uncertainties</a:t>
            </a:r>
            <a:r>
              <a:rPr lang="cs-CZ" sz="2800" b="1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Base </a:t>
            </a:r>
            <a:r>
              <a:rPr lang="cs-CZ" sz="2800" dirty="0" err="1" smtClean="0">
                <a:solidFill>
                  <a:schemeClr val="tx1"/>
                </a:solidFill>
              </a:rPr>
              <a:t>flow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approach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is</a:t>
            </a:r>
            <a:r>
              <a:rPr lang="cs-CZ" sz="2800" dirty="0" smtClean="0">
                <a:solidFill>
                  <a:schemeClr val="tx1"/>
                </a:solidFill>
              </a:rPr>
              <a:t> not </a:t>
            </a:r>
            <a:r>
              <a:rPr lang="cs-CZ" sz="2800" dirty="0" err="1" smtClean="0">
                <a:solidFill>
                  <a:schemeClr val="tx1"/>
                </a:solidFill>
              </a:rPr>
              <a:t>sufficient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for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all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types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hydrogeological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structures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Base </a:t>
            </a:r>
            <a:r>
              <a:rPr lang="cs-CZ" sz="2800" dirty="0" err="1" smtClean="0">
                <a:solidFill>
                  <a:schemeClr val="tx1"/>
                </a:solidFill>
              </a:rPr>
              <a:t>flow</a:t>
            </a:r>
            <a:r>
              <a:rPr lang="cs-CZ" sz="2800" dirty="0" smtClean="0">
                <a:solidFill>
                  <a:schemeClr val="tx1"/>
                </a:solidFill>
              </a:rPr>
              <a:t> data (1980 – 2010) are </a:t>
            </a:r>
            <a:r>
              <a:rPr lang="cs-CZ" sz="2800" dirty="0" err="1" smtClean="0">
                <a:solidFill>
                  <a:schemeClr val="tx1"/>
                </a:solidFill>
              </a:rPr>
              <a:t>significantly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affected</a:t>
            </a:r>
            <a:r>
              <a:rPr lang="cs-CZ" sz="2800" dirty="0" smtClean="0">
                <a:solidFill>
                  <a:schemeClr val="tx1"/>
                </a:solidFill>
              </a:rPr>
              <a:t> by </a:t>
            </a:r>
            <a:r>
              <a:rPr lang="cs-CZ" sz="2800" dirty="0" err="1" smtClean="0">
                <a:solidFill>
                  <a:schemeClr val="tx1"/>
                </a:solidFill>
              </a:rPr>
              <a:t>water</a:t>
            </a:r>
            <a:r>
              <a:rPr lang="cs-CZ" sz="2800" dirty="0" smtClean="0">
                <a:solidFill>
                  <a:schemeClr val="tx1"/>
                </a:solidFill>
              </a:rPr>
              <a:t> use (</a:t>
            </a:r>
            <a:r>
              <a:rPr lang="cs-CZ" sz="2800" dirty="0" err="1" smtClean="0">
                <a:solidFill>
                  <a:schemeClr val="tx1"/>
                </a:solidFill>
              </a:rPr>
              <a:t>abstractions</a:t>
            </a:r>
            <a:r>
              <a:rPr lang="cs-CZ" sz="2800" dirty="0" smtClean="0">
                <a:solidFill>
                  <a:schemeClr val="tx1"/>
                </a:solidFill>
              </a:rPr>
              <a:t>, </a:t>
            </a:r>
            <a:r>
              <a:rPr lang="cs-CZ" sz="2800" dirty="0" err="1" smtClean="0">
                <a:solidFill>
                  <a:schemeClr val="tx1"/>
                </a:solidFill>
              </a:rPr>
              <a:t>flow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diversions</a:t>
            </a:r>
            <a:r>
              <a:rPr lang="cs-CZ" sz="2800" dirty="0" smtClean="0">
                <a:solidFill>
                  <a:schemeClr val="tx1"/>
                </a:solidFill>
              </a:rPr>
              <a:t>, </a:t>
            </a:r>
            <a:r>
              <a:rPr lang="cs-CZ" sz="2800" dirty="0" err="1" smtClean="0">
                <a:solidFill>
                  <a:schemeClr val="tx1"/>
                </a:solidFill>
              </a:rPr>
              <a:t>quantity</a:t>
            </a:r>
            <a:r>
              <a:rPr lang="cs-CZ" sz="2800" dirty="0" smtClean="0">
                <a:solidFill>
                  <a:schemeClr val="tx1"/>
                </a:solidFill>
              </a:rPr>
              <a:t> management in </a:t>
            </a:r>
            <a:r>
              <a:rPr lang="cs-CZ" sz="2800" dirty="0" err="1" smtClean="0">
                <a:solidFill>
                  <a:schemeClr val="tx1"/>
                </a:solidFill>
              </a:rPr>
              <a:t>reservoirs</a:t>
            </a:r>
            <a:r>
              <a:rPr lang="cs-CZ" sz="2800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Missing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assessment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associated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surface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waters</a:t>
            </a:r>
            <a:r>
              <a:rPr lang="cs-CZ" sz="2800" dirty="0" smtClean="0">
                <a:solidFill>
                  <a:schemeClr val="tx1"/>
                </a:solidFill>
              </a:rPr>
              <a:t> and </a:t>
            </a:r>
            <a:r>
              <a:rPr lang="cs-CZ" sz="2800" dirty="0" err="1" smtClean="0">
                <a:solidFill>
                  <a:schemeClr val="tx1"/>
                </a:solidFill>
              </a:rPr>
              <a:t>depended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terrestrial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ecosystems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>
                <a:solidFill>
                  <a:srgbClr val="006B6B"/>
                </a:solidFill>
                <a:latin typeface="Calibri" panose="020F0502020204030204" pitchFamily="34" charset="0"/>
              </a:rPr>
              <a:t>Quantitative</a:t>
            </a:r>
            <a:r>
              <a:rPr lang="cs-CZ" altLang="cs-CZ" sz="3000" b="1" dirty="0">
                <a:solidFill>
                  <a:srgbClr val="006B6B"/>
                </a:solidFill>
                <a:latin typeface="Calibri" panose="020F0502020204030204" pitchFamily="34" charset="0"/>
              </a:rPr>
              <a:t> status – </a:t>
            </a:r>
            <a:r>
              <a:rPr lang="cs-CZ" altLang="cs-CZ" sz="3000" b="1" dirty="0" err="1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cyclus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65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63747" y="1187523"/>
            <a:ext cx="9315628" cy="612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840" rIns="0" bIns="0"/>
          <a:lstStyle>
            <a:lvl1pPr marL="450850" indent="-450850"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/>
            <a:r>
              <a:rPr lang="cs-CZ" sz="2800" b="1" dirty="0" err="1" smtClean="0">
                <a:solidFill>
                  <a:schemeClr val="tx1"/>
                </a:solidFill>
              </a:rPr>
              <a:t>Chemical</a:t>
            </a:r>
            <a:r>
              <a:rPr lang="cs-CZ" sz="2800" b="1" dirty="0" smtClean="0">
                <a:solidFill>
                  <a:schemeClr val="tx1"/>
                </a:solidFill>
              </a:rPr>
              <a:t>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Three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steps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approach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1st step: </a:t>
            </a:r>
            <a:r>
              <a:rPr lang="cs-CZ" sz="2800" dirty="0" err="1" smtClean="0">
                <a:solidFill>
                  <a:schemeClr val="tx1"/>
                </a:solidFill>
              </a:rPr>
              <a:t>assessment</a:t>
            </a:r>
            <a:r>
              <a:rPr lang="cs-CZ" sz="2800" dirty="0" smtClean="0">
                <a:solidFill>
                  <a:schemeClr val="tx1"/>
                </a:solidFill>
              </a:rPr>
              <a:t> on monitoring station </a:t>
            </a:r>
            <a:r>
              <a:rPr lang="cs-CZ" sz="2800" dirty="0" err="1" smtClean="0">
                <a:solidFill>
                  <a:schemeClr val="tx1"/>
                </a:solidFill>
              </a:rPr>
              <a:t>level</a:t>
            </a:r>
            <a:r>
              <a:rPr lang="cs-CZ" sz="2800" dirty="0" smtClean="0">
                <a:solidFill>
                  <a:schemeClr val="tx1"/>
                </a:solidFill>
              </a:rPr>
              <a:t> – </a:t>
            </a:r>
            <a:r>
              <a:rPr lang="cs-CZ" sz="2800" dirty="0" err="1" smtClean="0">
                <a:solidFill>
                  <a:schemeClr val="tx1"/>
                </a:solidFill>
              </a:rPr>
              <a:t>for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all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pollutants</a:t>
            </a:r>
            <a:r>
              <a:rPr lang="cs-CZ" sz="2800" dirty="0" smtClean="0">
                <a:solidFill>
                  <a:schemeClr val="tx1"/>
                </a:solidFill>
              </a:rPr>
              <a:t> (55 </a:t>
            </a:r>
            <a:r>
              <a:rPr lang="cs-CZ" sz="2800" dirty="0" err="1" smtClean="0">
                <a:solidFill>
                  <a:schemeClr val="tx1"/>
                </a:solidFill>
              </a:rPr>
              <a:t>parameters</a:t>
            </a:r>
            <a:r>
              <a:rPr lang="cs-CZ" sz="2800" dirty="0" smtClean="0">
                <a:solidFill>
                  <a:schemeClr val="tx1"/>
                </a:solidFill>
              </a:rPr>
              <a:t>) – </a:t>
            </a:r>
            <a:r>
              <a:rPr lang="cs-CZ" sz="2800" dirty="0" err="1" smtClean="0">
                <a:solidFill>
                  <a:schemeClr val="tx1"/>
                </a:solidFill>
              </a:rPr>
              <a:t>different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threshold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values</a:t>
            </a:r>
            <a:r>
              <a:rPr lang="cs-CZ" sz="2800" dirty="0" smtClean="0">
                <a:solidFill>
                  <a:schemeClr val="tx1"/>
                </a:solidFill>
              </a:rPr>
              <a:t> – more </a:t>
            </a:r>
            <a:r>
              <a:rPr lang="cs-CZ" sz="2800" dirty="0" err="1" smtClean="0">
                <a:solidFill>
                  <a:schemeClr val="tx1"/>
                </a:solidFill>
              </a:rPr>
              <a:t>stringent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values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for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associated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surface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waters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Old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contaminated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sites</a:t>
            </a:r>
            <a:r>
              <a:rPr lang="cs-CZ" sz="2800" dirty="0" smtClean="0">
                <a:solidFill>
                  <a:schemeClr val="tx1"/>
                </a:solidFill>
              </a:rPr>
              <a:t> - </a:t>
            </a:r>
            <a:r>
              <a:rPr lang="cs-CZ" sz="2800" dirty="0" err="1" smtClean="0">
                <a:solidFill>
                  <a:schemeClr val="tx1"/>
                </a:solidFill>
              </a:rPr>
              <a:t>specific</a:t>
            </a:r>
            <a:r>
              <a:rPr lang="cs-CZ" sz="2800" dirty="0" smtClean="0">
                <a:solidFill>
                  <a:schemeClr val="tx1"/>
                </a:solidFill>
              </a:rPr>
              <a:t> monitoring and </a:t>
            </a:r>
            <a:r>
              <a:rPr lang="cs-CZ" sz="2800" dirty="0" err="1" smtClean="0">
                <a:solidFill>
                  <a:schemeClr val="tx1"/>
                </a:solidFill>
              </a:rPr>
              <a:t>assessment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2nd step: </a:t>
            </a:r>
            <a:r>
              <a:rPr lang="cs-CZ" sz="2800" dirty="0" err="1">
                <a:solidFill>
                  <a:schemeClr val="tx1"/>
                </a:solidFill>
              </a:rPr>
              <a:t>assessment</a:t>
            </a:r>
            <a:r>
              <a:rPr lang="cs-CZ" sz="2800" dirty="0">
                <a:solidFill>
                  <a:schemeClr val="tx1"/>
                </a:solidFill>
              </a:rPr>
              <a:t> on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working</a:t>
            </a:r>
            <a:r>
              <a:rPr lang="cs-CZ" sz="2800" dirty="0" smtClean="0">
                <a:solidFill>
                  <a:schemeClr val="tx1"/>
                </a:solidFill>
              </a:rPr>
              <a:t> unit </a:t>
            </a:r>
            <a:r>
              <a:rPr lang="cs-CZ" sz="2800" dirty="0" err="1" smtClean="0">
                <a:solidFill>
                  <a:schemeClr val="tx1"/>
                </a:solidFill>
              </a:rPr>
              <a:t>level</a:t>
            </a:r>
            <a:r>
              <a:rPr lang="cs-CZ" sz="2800" dirty="0" smtClean="0">
                <a:solidFill>
                  <a:schemeClr val="tx1"/>
                </a:solidFill>
              </a:rPr>
              <a:t> (part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groundwater</a:t>
            </a:r>
            <a:r>
              <a:rPr lang="cs-CZ" sz="2800" dirty="0" smtClean="0">
                <a:solidFill>
                  <a:schemeClr val="tx1"/>
                </a:solidFill>
              </a:rPr>
              <a:t> body) – </a:t>
            </a:r>
            <a:r>
              <a:rPr lang="cs-CZ" sz="2800" dirty="0" err="1" smtClean="0">
                <a:solidFill>
                  <a:schemeClr val="tx1"/>
                </a:solidFill>
              </a:rPr>
              <a:t>aggregation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results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all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assessed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pollutants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from</a:t>
            </a:r>
            <a:r>
              <a:rPr lang="cs-CZ" sz="2800" dirty="0" smtClean="0">
                <a:solidFill>
                  <a:schemeClr val="tx1"/>
                </a:solidFill>
              </a:rPr>
              <a:t> monitoring </a:t>
            </a:r>
            <a:r>
              <a:rPr lang="cs-CZ" sz="2800" dirty="0" err="1" smtClean="0">
                <a:solidFill>
                  <a:schemeClr val="tx1"/>
                </a:solidFill>
              </a:rPr>
              <a:t>stations</a:t>
            </a:r>
            <a:r>
              <a:rPr lang="cs-CZ" sz="2800" dirty="0" smtClean="0">
                <a:solidFill>
                  <a:schemeClr val="tx1"/>
                </a:solidFill>
              </a:rPr>
              <a:t> + </a:t>
            </a:r>
            <a:r>
              <a:rPr lang="cs-CZ" sz="2800" dirty="0" err="1" smtClean="0">
                <a:solidFill>
                  <a:schemeClr val="tx1"/>
                </a:solidFill>
              </a:rPr>
              <a:t>old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contaminated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sites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One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out</a:t>
            </a:r>
            <a:r>
              <a:rPr lang="cs-CZ" sz="2800" dirty="0" smtClean="0">
                <a:solidFill>
                  <a:schemeClr val="tx1"/>
                </a:solidFill>
              </a:rPr>
              <a:t> – </a:t>
            </a:r>
            <a:r>
              <a:rPr lang="cs-CZ" sz="2800" dirty="0" err="1" smtClean="0">
                <a:solidFill>
                  <a:schemeClr val="tx1"/>
                </a:solidFill>
              </a:rPr>
              <a:t>all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out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principle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for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hazardous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substances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1"/>
                </a:solidFill>
              </a:rPr>
              <a:t>3rd step: </a:t>
            </a:r>
            <a:r>
              <a:rPr lang="cs-CZ" sz="2800" dirty="0" err="1">
                <a:solidFill>
                  <a:schemeClr val="tx1"/>
                </a:solidFill>
              </a:rPr>
              <a:t>assessment</a:t>
            </a:r>
            <a:r>
              <a:rPr lang="cs-CZ" sz="2800" dirty="0">
                <a:solidFill>
                  <a:schemeClr val="tx1"/>
                </a:solidFill>
              </a:rPr>
              <a:t> on </a:t>
            </a:r>
            <a:r>
              <a:rPr lang="cs-CZ" sz="2800" dirty="0" err="1">
                <a:solidFill>
                  <a:schemeClr val="tx1"/>
                </a:solidFill>
              </a:rPr>
              <a:t>groundwater</a:t>
            </a:r>
            <a:r>
              <a:rPr lang="cs-CZ" sz="2800" dirty="0">
                <a:solidFill>
                  <a:schemeClr val="tx1"/>
                </a:solidFill>
              </a:rPr>
              <a:t> body </a:t>
            </a:r>
            <a:r>
              <a:rPr lang="cs-CZ" sz="2800" dirty="0" err="1">
                <a:solidFill>
                  <a:schemeClr val="tx1"/>
                </a:solidFill>
              </a:rPr>
              <a:t>level</a:t>
            </a:r>
            <a:r>
              <a:rPr lang="cs-CZ" sz="2800" dirty="0">
                <a:solidFill>
                  <a:schemeClr val="tx1"/>
                </a:solidFill>
              </a:rPr>
              <a:t> – </a:t>
            </a:r>
            <a:r>
              <a:rPr lang="cs-CZ" sz="2800" dirty="0" err="1">
                <a:solidFill>
                  <a:schemeClr val="tx1"/>
                </a:solidFill>
              </a:rPr>
              <a:t>based</a:t>
            </a:r>
            <a:r>
              <a:rPr lang="cs-CZ" sz="2800" dirty="0">
                <a:solidFill>
                  <a:schemeClr val="tx1"/>
                </a:solidFill>
              </a:rPr>
              <a:t> on </a:t>
            </a:r>
            <a:r>
              <a:rPr lang="cs-CZ" sz="2800" dirty="0" err="1">
                <a:solidFill>
                  <a:schemeClr val="tx1"/>
                </a:solidFill>
              </a:rPr>
              <a:t>percentages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of</a:t>
            </a:r>
            <a:r>
              <a:rPr lang="cs-CZ" sz="2800" dirty="0">
                <a:solidFill>
                  <a:schemeClr val="tx1"/>
                </a:solidFill>
              </a:rPr>
              <a:t> „</a:t>
            </a:r>
            <a:r>
              <a:rPr lang="cs-CZ" sz="2800" dirty="0" err="1">
                <a:solidFill>
                  <a:schemeClr val="tx1"/>
                </a:solidFill>
              </a:rPr>
              <a:t>poor</a:t>
            </a:r>
            <a:r>
              <a:rPr lang="cs-CZ" sz="2800" dirty="0">
                <a:solidFill>
                  <a:schemeClr val="tx1"/>
                </a:solidFill>
              </a:rPr>
              <a:t>“ </a:t>
            </a:r>
            <a:r>
              <a:rPr lang="cs-CZ" sz="2800" dirty="0" err="1">
                <a:solidFill>
                  <a:schemeClr val="tx1"/>
                </a:solidFill>
              </a:rPr>
              <a:t>working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units</a:t>
            </a:r>
            <a:r>
              <a:rPr lang="cs-CZ" sz="2800" dirty="0">
                <a:solidFill>
                  <a:schemeClr val="tx1"/>
                </a:solidFill>
              </a:rPr>
              <a:t> (limit – 30 </a:t>
            </a:r>
            <a:r>
              <a:rPr lang="cs-CZ" sz="2800" dirty="0" err="1">
                <a:solidFill>
                  <a:schemeClr val="tx1"/>
                </a:solidFill>
              </a:rPr>
              <a:t>or</a:t>
            </a:r>
            <a:r>
              <a:rPr lang="cs-CZ" sz="2800" dirty="0">
                <a:solidFill>
                  <a:schemeClr val="tx1"/>
                </a:solidFill>
              </a:rPr>
              <a:t> 40% </a:t>
            </a:r>
            <a:r>
              <a:rPr lang="cs-CZ" sz="2800" dirty="0" err="1">
                <a:solidFill>
                  <a:schemeClr val="tx1"/>
                </a:solidFill>
              </a:rPr>
              <a:t>of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poor</a:t>
            </a:r>
            <a:r>
              <a:rPr lang="cs-CZ" sz="2800" dirty="0">
                <a:solidFill>
                  <a:schemeClr val="tx1"/>
                </a:solidFill>
              </a:rPr>
              <a:t>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Groundwater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Chemical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Status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Assessment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3555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 bwMode="auto">
          <a:xfrm>
            <a:off x="0" y="107429"/>
            <a:ext cx="10080624" cy="10800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cs-CZ" dirty="0">
              <a:latin typeface="Calibri" panose="020F0502020204030204" pitchFamily="34" charset="0"/>
              <a:ea typeface="Lucida Sans Unicode" pitchFamily="34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63747" y="1403573"/>
            <a:ext cx="931562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840" rIns="0" bIns="0"/>
          <a:lstStyle>
            <a:lvl1pPr marL="450850" indent="-450850"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/>
            <a:r>
              <a:rPr lang="cs-CZ" sz="2800" b="1" dirty="0" err="1">
                <a:solidFill>
                  <a:schemeClr val="tx1"/>
                </a:solidFill>
              </a:rPr>
              <a:t>Main</a:t>
            </a:r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b="1" dirty="0" err="1">
                <a:solidFill>
                  <a:schemeClr val="tx1"/>
                </a:solidFill>
              </a:rPr>
              <a:t>gaps</a:t>
            </a:r>
            <a:r>
              <a:rPr lang="cs-CZ" sz="2800" b="1" dirty="0">
                <a:solidFill>
                  <a:schemeClr val="tx1"/>
                </a:solidFill>
              </a:rPr>
              <a:t> and </a:t>
            </a:r>
            <a:r>
              <a:rPr lang="cs-CZ" sz="2800" b="1" dirty="0" err="1">
                <a:solidFill>
                  <a:schemeClr val="tx1"/>
                </a:solidFill>
              </a:rPr>
              <a:t>uncertainties</a:t>
            </a:r>
            <a:r>
              <a:rPr lang="cs-CZ" sz="2800" b="1" dirty="0">
                <a:solidFill>
                  <a:schemeClr val="tx1"/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1"/>
                </a:solidFill>
              </a:rPr>
              <a:t>Data </a:t>
            </a:r>
            <a:r>
              <a:rPr lang="cs-CZ" sz="2800" dirty="0" err="1" smtClean="0">
                <a:solidFill>
                  <a:schemeClr val="tx1"/>
                </a:solidFill>
              </a:rPr>
              <a:t>about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old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contaminated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sites</a:t>
            </a:r>
            <a:r>
              <a:rPr lang="cs-CZ" sz="2800" dirty="0" smtClean="0">
                <a:solidFill>
                  <a:schemeClr val="tx1"/>
                </a:solidFill>
              </a:rPr>
              <a:t> are not </a:t>
            </a:r>
            <a:r>
              <a:rPr lang="cs-CZ" sz="2800" dirty="0" err="1" smtClean="0">
                <a:solidFill>
                  <a:schemeClr val="tx1"/>
                </a:solidFill>
              </a:rPr>
              <a:t>enough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reliable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Missing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assessment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of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associated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surface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waters</a:t>
            </a:r>
            <a:r>
              <a:rPr lang="cs-CZ" sz="2800" dirty="0">
                <a:solidFill>
                  <a:schemeClr val="tx1"/>
                </a:solidFill>
              </a:rPr>
              <a:t> and </a:t>
            </a:r>
            <a:r>
              <a:rPr lang="cs-CZ" sz="2800" dirty="0" err="1">
                <a:solidFill>
                  <a:schemeClr val="tx1"/>
                </a:solidFill>
              </a:rPr>
              <a:t>depended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>
                <a:solidFill>
                  <a:schemeClr val="tx1"/>
                </a:solidFill>
              </a:rPr>
              <a:t>terrestrial</a:t>
            </a:r>
            <a:r>
              <a:rPr lang="cs-CZ" sz="2800" dirty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ecosystems</a:t>
            </a: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tx1"/>
                </a:solidFill>
              </a:rPr>
              <a:t>Missing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information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about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specific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pressures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for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some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pollutants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causing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failure</a:t>
            </a:r>
            <a:r>
              <a:rPr lang="cs-CZ" sz="2800" dirty="0" smtClean="0">
                <a:solidFill>
                  <a:schemeClr val="tx1"/>
                </a:solidFill>
              </a:rPr>
              <a:t> </a:t>
            </a:r>
            <a:r>
              <a:rPr lang="cs-CZ" sz="2800" dirty="0" err="1" smtClean="0">
                <a:solidFill>
                  <a:schemeClr val="tx1"/>
                </a:solidFill>
              </a:rPr>
              <a:t>of</a:t>
            </a:r>
            <a:r>
              <a:rPr lang="cs-CZ" sz="2800" dirty="0" smtClean="0">
                <a:solidFill>
                  <a:schemeClr val="tx1"/>
                </a:solidFill>
              </a:rPr>
              <a:t> status </a:t>
            </a:r>
            <a:r>
              <a:rPr lang="cs-CZ" sz="2800" smtClean="0">
                <a:solidFill>
                  <a:schemeClr val="tx1"/>
                </a:solidFill>
              </a:rPr>
              <a:t>assessment</a:t>
            </a: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1"/>
              </a:solidFill>
            </a:endParaRPr>
          </a:p>
          <a:p>
            <a:endParaRPr lang="cs-CZ" sz="2800" dirty="0">
              <a:solidFill>
                <a:schemeClr val="tx1"/>
              </a:solidFill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63747" y="107430"/>
            <a:ext cx="9891891" cy="9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Groundwater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Chemical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Status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Assessment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Methodology</a:t>
            </a:r>
            <a:r>
              <a:rPr lang="cs-CZ" altLang="cs-CZ" sz="3000" b="1" dirty="0" smtClean="0">
                <a:solidFill>
                  <a:srgbClr val="006B6B"/>
                </a:solidFill>
                <a:latin typeface="Calibri" panose="020F0502020204030204" pitchFamily="34" charset="0"/>
              </a:rPr>
              <a:t> – 2nd </a:t>
            </a:r>
            <a:r>
              <a:rPr lang="cs-CZ" altLang="cs-CZ" sz="3000" b="1" dirty="0" err="1" smtClean="0">
                <a:solidFill>
                  <a:srgbClr val="006B6B"/>
                </a:solidFill>
                <a:latin typeface="Calibri" panose="020F0502020204030204" pitchFamily="34" charset="0"/>
              </a:rPr>
              <a:t>cycle</a:t>
            </a:r>
            <a:endParaRPr lang="cs-CZ" altLang="cs-CZ" sz="3000" dirty="0">
              <a:solidFill>
                <a:srgbClr val="006B6B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855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079872" y="3348136"/>
            <a:ext cx="7704855" cy="719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42480" rIns="0" bIns="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/>
            <a:r>
              <a:rPr lang="cs-CZ" altLang="cs-CZ" sz="4800" b="1" dirty="0" err="1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cs-CZ" altLang="cs-CZ" sz="4800" b="1" dirty="0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4800" b="1" dirty="0" err="1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cs-CZ" altLang="cs-CZ" sz="4800" b="1" dirty="0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4800" b="1" dirty="0" err="1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cs-CZ" altLang="cs-CZ" sz="4800" b="1" dirty="0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4800" b="1" dirty="0" err="1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cs-CZ" altLang="cs-CZ" sz="4800" b="1" dirty="0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altLang="cs-CZ" sz="4800" b="1" dirty="0" err="1" smtClean="0">
                <a:solidFill>
                  <a:srgbClr val="006B6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attentions</a:t>
            </a:r>
            <a:endParaRPr lang="cs-CZ" altLang="cs-CZ" sz="4800" b="1" dirty="0">
              <a:solidFill>
                <a:srgbClr val="006B6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232025" y="6721475"/>
            <a:ext cx="78470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/>
            <a:r>
              <a:rPr lang="cs-CZ" altLang="cs-CZ" sz="1100" b="1">
                <a:solidFill>
                  <a:srgbClr val="000000"/>
                </a:solidFill>
                <a:cs typeface="Arial" charset="0"/>
              </a:rPr>
              <a:t>Výzkumný ústav vodohospodářský T. G. Masaryka, v.v.i.</a:t>
            </a:r>
            <a:r>
              <a:rPr lang="cs-CZ" altLang="cs-CZ" sz="1100">
                <a:solidFill>
                  <a:srgbClr val="000000"/>
                </a:solidFill>
                <a:cs typeface="Arial" charset="0"/>
              </a:rPr>
              <a:t> | Podbabská 30/ 2582, 160 00 Praha 6 | +420 220 197 111</a:t>
            </a:r>
            <a:br>
              <a:rPr lang="cs-CZ" altLang="cs-CZ" sz="1100">
                <a:solidFill>
                  <a:srgbClr val="000000"/>
                </a:solidFill>
                <a:cs typeface="Arial" charset="0"/>
              </a:rPr>
            </a:br>
            <a:r>
              <a:rPr lang="cs-CZ" altLang="cs-CZ" sz="1100" b="1">
                <a:solidFill>
                  <a:srgbClr val="000000"/>
                </a:solidFill>
                <a:cs typeface="Arial" charset="0"/>
              </a:rPr>
              <a:t>Pobočka Brno</a:t>
            </a:r>
            <a:r>
              <a:rPr lang="cs-CZ" altLang="cs-CZ" sz="1100">
                <a:solidFill>
                  <a:srgbClr val="000000"/>
                </a:solidFill>
                <a:cs typeface="Arial" charset="0"/>
              </a:rPr>
              <a:t> | Mojmírovo náměstí 16, 612 00 Brno-Královo Pole | +420 541 126 311</a:t>
            </a:r>
          </a:p>
          <a:p>
            <a:pPr eaLnBrk="1"/>
            <a:r>
              <a:rPr lang="cs-CZ" altLang="cs-CZ" sz="1100" b="1">
                <a:solidFill>
                  <a:srgbClr val="000000"/>
                </a:solidFill>
                <a:cs typeface="Arial" charset="0"/>
              </a:rPr>
              <a:t>Pobočka Ostrava</a:t>
            </a:r>
            <a:r>
              <a:rPr lang="cs-CZ" altLang="cs-CZ" sz="1100">
                <a:solidFill>
                  <a:srgbClr val="000000"/>
                </a:solidFill>
                <a:cs typeface="Arial" charset="0"/>
              </a:rPr>
              <a:t> | Macharova 5, 702 00 Ostrava | +420 596 134 181 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6732588"/>
            <a:ext cx="12684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lastní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Výchozí návrh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7779</TotalTime>
  <Words>374</Words>
  <Application>Microsoft Office PowerPoint</Application>
  <PresentationFormat>Vlastní</PresentationFormat>
  <Paragraphs>59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Výchozí návrh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Jiří Lehký</dc:creator>
  <cp:lastModifiedBy>Prchalová Hana</cp:lastModifiedBy>
  <cp:revision>445</cp:revision>
  <cp:lastPrinted>2018-05-18T14:59:09Z</cp:lastPrinted>
  <dcterms:created xsi:type="dcterms:W3CDTF">2010-07-15T14:23:08Z</dcterms:created>
  <dcterms:modified xsi:type="dcterms:W3CDTF">2018-05-28T10:08:59Z</dcterms:modified>
</cp:coreProperties>
</file>