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handoutMasterIdLst>
    <p:handoutMasterId r:id="rId17"/>
  </p:handoutMasterIdLst>
  <p:sldIdLst>
    <p:sldId id="852" r:id="rId2"/>
    <p:sldId id="976" r:id="rId3"/>
    <p:sldId id="975" r:id="rId4"/>
    <p:sldId id="966" r:id="rId5"/>
    <p:sldId id="967" r:id="rId6"/>
    <p:sldId id="969" r:id="rId7"/>
    <p:sldId id="970" r:id="rId8"/>
    <p:sldId id="977" r:id="rId9"/>
    <p:sldId id="968" r:id="rId10"/>
    <p:sldId id="971" r:id="rId11"/>
    <p:sldId id="972" r:id="rId12"/>
    <p:sldId id="973" r:id="rId13"/>
    <p:sldId id="964" r:id="rId14"/>
    <p:sldId id="965" r:id="rId15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CC66"/>
    <a:srgbClr val="FFFF66"/>
    <a:srgbClr val="99FFCC"/>
    <a:srgbClr val="CCFFCC"/>
    <a:srgbClr val="9CC7D0"/>
    <a:srgbClr val="00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Helle Formatvorlage 3 - Akz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4" autoAdjust="0"/>
    <p:restoredTop sz="96305" autoAdjust="0"/>
  </p:normalViewPr>
  <p:slideViewPr>
    <p:cSldViewPr snapToGrid="0">
      <p:cViewPr varScale="1">
        <p:scale>
          <a:sx n="103" d="100"/>
          <a:sy n="103" d="100"/>
        </p:scale>
        <p:origin x="17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4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3282" y="-8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19B5EB5-540F-4966-B0D8-0DCFEBA57D83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F030A5A-232E-4E6A-9A4C-416FF2E710D3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1741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339CB36-56B3-4C87-958C-4F38EF224847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662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E0B7D93-5387-4277-BFF5-50F0C4B70C4D}" type="slidenum">
              <a:rPr lang="de-DE" altLang="de-DE"/>
              <a:pPr>
                <a:spcBef>
                  <a:spcPct val="0"/>
                </a:spcBef>
              </a:pPr>
              <a:t>10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765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63B1DFC-4720-4818-84BB-C59F35CCDA09}" type="slidenum">
              <a:rPr lang="de-DE" altLang="de-DE"/>
              <a:pPr>
                <a:spcBef>
                  <a:spcPct val="0"/>
                </a:spcBef>
              </a:pPr>
              <a:t>11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2CD9320-00A1-46C3-9954-40CCA28F2CCB}" type="slidenum">
              <a:rPr lang="de-DE" altLang="de-DE"/>
              <a:pPr>
                <a:spcBef>
                  <a:spcPct val="0"/>
                </a:spcBef>
              </a:pPr>
              <a:t>12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>
              <a:latin typeface="Arial" panose="020B0604020202020204" pitchFamily="34" charset="0"/>
            </a:endParaRPr>
          </a:p>
        </p:txBody>
      </p:sp>
      <p:sp>
        <p:nvSpPr>
          <p:cNvPr id="2970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DE8B8D-E974-483C-9BDA-88350081440F}" type="slidenum">
              <a:rPr lang="de-DE" altLang="de-DE"/>
              <a:pPr>
                <a:spcBef>
                  <a:spcPct val="0"/>
                </a:spcBef>
              </a:pPr>
              <a:t>13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>
              <a:latin typeface="Arial" panose="020B0604020202020204" pitchFamily="34" charset="0"/>
            </a:endParaRPr>
          </a:p>
        </p:txBody>
      </p:sp>
      <p:sp>
        <p:nvSpPr>
          <p:cNvPr id="3072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AA4D4C0-10A6-4D23-8FED-3593891C9976}" type="slidenum">
              <a:rPr lang="de-DE" altLang="de-DE"/>
              <a:pPr>
                <a:spcBef>
                  <a:spcPct val="0"/>
                </a:spcBef>
              </a:pPr>
              <a:t>14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1843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630DCCD-0245-45FA-AA65-1FB313A57059}" type="slidenum">
              <a:rPr lang="de-DE" altLang="de-DE"/>
              <a:pPr>
                <a:spcBef>
                  <a:spcPct val="0"/>
                </a:spcBef>
              </a:pPr>
              <a:t>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1946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DC53A5E-9AA8-4D8D-8167-B8C37FC3705C}" type="slidenum">
              <a:rPr lang="de-DE" altLang="de-DE"/>
              <a:pPr>
                <a:spcBef>
                  <a:spcPct val="0"/>
                </a:spcBef>
              </a:pPr>
              <a:t>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048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568005-2FD4-4BBB-AEB1-2C9B6D16304E}" type="slidenum">
              <a:rPr lang="de-DE" altLang="de-DE"/>
              <a:pPr>
                <a:spcBef>
                  <a:spcPct val="0"/>
                </a:spcBef>
              </a:pPr>
              <a:t>4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150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667C649-5F85-4095-9998-40E9BC7F2184}" type="slidenum">
              <a:rPr lang="de-DE" altLang="de-DE"/>
              <a:pPr>
                <a:spcBef>
                  <a:spcPct val="0"/>
                </a:spcBef>
              </a:pPr>
              <a:t>5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253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D35C3CD-1FA1-48D6-ABE5-14BE18165DF3}" type="slidenum">
              <a:rPr lang="de-DE" altLang="de-DE"/>
              <a:pPr>
                <a:spcBef>
                  <a:spcPct val="0"/>
                </a:spcBef>
              </a:pPr>
              <a:t>6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355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2F27A8-F067-43A9-8C72-79F7F9FE4B6E}" type="slidenum">
              <a:rPr lang="de-DE" altLang="de-DE"/>
              <a:pPr>
                <a:spcBef>
                  <a:spcPct val="0"/>
                </a:spcBef>
              </a:pPr>
              <a:t>7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458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3D6AFB6-2935-481C-B9C2-4A317C7D8C28}" type="slidenum">
              <a:rPr lang="de-DE" altLang="de-DE"/>
              <a:pPr>
                <a:spcBef>
                  <a:spcPct val="0"/>
                </a:spcBef>
              </a:pPr>
              <a:t>8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anose="020B0604020202020204" pitchFamily="34" charset="0"/>
            </a:endParaRPr>
          </a:p>
        </p:txBody>
      </p:sp>
      <p:sp>
        <p:nvSpPr>
          <p:cNvPr id="256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C76D0D6-AC2E-42FF-970F-99F3D23AF5E9}" type="slidenum">
              <a:rPr lang="de-DE" altLang="de-DE"/>
              <a:pPr>
                <a:spcBef>
                  <a:spcPct val="0"/>
                </a:spcBef>
              </a:pPr>
              <a:t>9</a:t>
            </a:fld>
            <a:endParaRPr lang="de-DE" alt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0096B-207B-4A1E-8251-4B423EC3B3D6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27DF1-DF77-4EEE-A109-15832E1C686A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8267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0AFF-7528-42CC-922D-0C85AF49C122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B2A61-6AD8-4043-85B4-39A6CA856F34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63979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4F00B-51EB-450E-A7F4-E02BD482012B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B687C-AD65-4681-8C63-C23EF496B092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28405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AF36B-6287-4EA0-AE54-0A896FF4681D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408A0-A4A6-49D2-B7E4-3FFBFC8FDAA0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01054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2A367-CBDC-4C79-AB02-547DF52981FF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6D7D6-32C0-4442-8356-30EB27931074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340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651AD-468D-434E-A40D-C4F7E8499EAA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54E9E-3370-4BC3-9422-B6540208C6D2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298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D1F98-03CE-47B8-8716-191248633321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AE482-D359-4DB1-81B8-9E3B2AA4CBA2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09215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57858-29C7-4A70-B336-FF1C33F809E3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A238D-839F-419E-901B-3D44C73D7370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15434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4A6C-B2FB-436B-B895-DF17E18541F7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2B807-5EF6-4AE5-8F60-6A6CCD1925C8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574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55D61-98C8-45FA-B3F1-5D74319A132E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1E0A7-0162-4129-80EE-3FC1573B07A3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60085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71250-4519-4315-8509-36C3FC5CF0F4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B2FF4-F689-400F-AD83-FCF0D96C1CBE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798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E1CD6-6CD9-4901-A564-3C298695CE97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43E3F-C253-4EFD-8241-D7B6B24AD372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99148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1187450" y="274638"/>
            <a:ext cx="7499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642B5C-987C-4612-8004-62D65EF2CDF4}" type="datetimeFigureOut">
              <a:rPr lang="de-DE"/>
              <a:pPr>
                <a:defRPr/>
              </a:pPr>
              <a:t>19.06.2018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A268976-1565-4825-AB71-667BBE929E58}" type="slidenum">
              <a:rPr lang="de-DE" altLang="de-DE"/>
              <a:pPr/>
              <a:t>‹#›</a:t>
            </a:fld>
            <a:endParaRPr lang="de-DE" altLang="de-DE"/>
          </a:p>
        </p:txBody>
      </p:sp>
      <p:pic>
        <p:nvPicPr>
          <p:cNvPr id="1031" name="Grafik 6" descr="Logo_transparent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82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Grafik 7" descr="Laenderwappen_neu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06257" y="2969419"/>
            <a:ext cx="62849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ichtungspfeil 9"/>
          <p:cNvSpPr/>
          <p:nvPr userDrawn="1"/>
        </p:nvSpPr>
        <p:spPr>
          <a:xfrm>
            <a:off x="0" y="1412875"/>
            <a:ext cx="4427538" cy="71438"/>
          </a:xfrm>
          <a:prstGeom prst="homePlat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00449E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449E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b="1" kern="1200">
          <a:solidFill>
            <a:srgbClr val="00449E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272337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</a:p>
        </p:txBody>
      </p:sp>
      <p:sp>
        <p:nvSpPr>
          <p:cNvPr id="9219" name="Inhaltsplatzhalter 2"/>
          <p:cNvSpPr>
            <a:spLocks noGrp="1"/>
          </p:cNvSpPr>
          <p:nvPr>
            <p:ph idx="1"/>
          </p:nvPr>
        </p:nvSpPr>
        <p:spPr>
          <a:xfrm>
            <a:off x="0" y="1700213"/>
            <a:ext cx="8424863" cy="461010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GB" altLang="de-DE" sz="2400" u="sng" dirty="0" smtClean="0"/>
              <a:t>12 GWB</a:t>
            </a:r>
            <a:r>
              <a:rPr lang="en-GB" altLang="de-DE" sz="2400" b="0" dirty="0" smtClean="0"/>
              <a:t> </a:t>
            </a:r>
            <a:r>
              <a:rPr lang="en-GB" altLang="de-DE" sz="2400" b="0" dirty="0" smtClean="0">
                <a:cs typeface="Arial" charset="0"/>
              </a:rPr>
              <a:t>with less stringent objectives for chemical status</a:t>
            </a:r>
            <a:r>
              <a:rPr lang="en-GB" altLang="de-DE" sz="2400" dirty="0" smtClean="0"/>
              <a:t>:</a:t>
            </a:r>
            <a:endParaRPr lang="en-GB" altLang="de-DE" sz="2400" b="0" dirty="0" smtClean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en-GB" altLang="de-DE" sz="2000" b="1" u="sng" dirty="0" smtClean="0"/>
              <a:t>2 GWB</a:t>
            </a:r>
            <a:r>
              <a:rPr lang="en-GB" altLang="de-DE" sz="2000" dirty="0" smtClean="0"/>
              <a:t> because of </a:t>
            </a:r>
            <a:r>
              <a:rPr lang="en-GB" sz="2000" i="1" dirty="0" smtClean="0"/>
              <a:t>contaminated or abandoned industrial sites</a:t>
            </a:r>
            <a:r>
              <a:rPr lang="en-GB" sz="2000" dirty="0" smtClean="0"/>
              <a:t> 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Definition: area of groundwater, contaminated by relevant pollutants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Criteria of delineation: 10 times the German threshold values of insignificance (GFS)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Reasons: technical feasibility and disproportionate cost </a:t>
            </a:r>
          </a:p>
          <a:p>
            <a:pPr lvl="1">
              <a:spcBef>
                <a:spcPts val="1200"/>
              </a:spcBef>
              <a:buFont typeface="Arial" charset="0"/>
              <a:buChar char="–"/>
              <a:defRPr/>
            </a:pPr>
            <a:r>
              <a:rPr lang="en-GB" altLang="de-DE" sz="2000" b="1" u="sng" dirty="0" smtClean="0"/>
              <a:t>10 GWB</a:t>
            </a:r>
            <a:r>
              <a:rPr lang="en-GB" altLang="de-DE" sz="2000" b="1" dirty="0" smtClean="0"/>
              <a:t> </a:t>
            </a:r>
            <a:r>
              <a:rPr lang="en-GB" altLang="de-DE" sz="2000" dirty="0" smtClean="0"/>
              <a:t>because of </a:t>
            </a:r>
            <a:r>
              <a:rPr lang="en-GB" altLang="de-DE" sz="2000" i="1" dirty="0" smtClean="0"/>
              <a:t>mining </a:t>
            </a:r>
            <a:r>
              <a:rPr lang="en-GB" altLang="de-DE" sz="2000" dirty="0" smtClean="0"/>
              <a:t>(active and remediation)</a:t>
            </a:r>
          </a:p>
          <a:p>
            <a:pPr marL="1077913" lvl="1" indent="-3619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896938" algn="l"/>
              </a:tabLst>
              <a:defRPr/>
            </a:pPr>
            <a:r>
              <a:rPr lang="en-GB" sz="1800" dirty="0" smtClean="0"/>
              <a:t>9 GWB because of </a:t>
            </a:r>
            <a:r>
              <a:rPr lang="en-GB" sz="1800" i="1" dirty="0" smtClean="0"/>
              <a:t>lignite</a:t>
            </a:r>
            <a:r>
              <a:rPr lang="en-GB" sz="1800" dirty="0" smtClean="0"/>
              <a:t> </a:t>
            </a:r>
            <a:r>
              <a:rPr lang="en-GB" altLang="de-DE" sz="1800" dirty="0" smtClean="0"/>
              <a:t>(</a:t>
            </a:r>
            <a:r>
              <a:rPr lang="en-GB" altLang="de-DE" sz="1800" dirty="0" smtClean="0">
                <a:sym typeface="Wingdings" panose="05000000000000000000" pitchFamily="2" charset="2"/>
              </a:rPr>
              <a:t> </a:t>
            </a:r>
            <a:r>
              <a:rPr lang="en-GB" altLang="de-DE" sz="1800" dirty="0" smtClean="0"/>
              <a:t>6 of them also for the quantitative status)</a:t>
            </a:r>
            <a:r>
              <a:rPr lang="en-GB" sz="1800" dirty="0" smtClean="0"/>
              <a:t>: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Definition: area of groundwater, contaminated by sulphate </a:t>
            </a:r>
          </a:p>
          <a:p>
            <a:pPr marL="914400" lvl="2" indent="0">
              <a:spcBef>
                <a:spcPts val="0"/>
              </a:spcBef>
              <a:buFont typeface="Arial" charset="0"/>
              <a:buNone/>
              <a:defRPr/>
            </a:pPr>
            <a:r>
              <a:rPr lang="en-GB" sz="1800" dirty="0" smtClean="0"/>
              <a:t>	       area of lowered groundwater level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Criteria of delineation: threshold value (GFS) of sulphate (240mg/l)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Reasons: technical feasibility</a:t>
            </a:r>
          </a:p>
          <a:p>
            <a:pPr marL="1077913" lvl="1" indent="-361950"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896938" algn="l"/>
              </a:tabLst>
              <a:defRPr/>
            </a:pPr>
            <a:r>
              <a:rPr lang="en-GB" sz="1800" dirty="0" smtClean="0"/>
              <a:t>1 GWB because of </a:t>
            </a:r>
            <a:r>
              <a:rPr lang="en-GB" sz="1800" i="1" dirty="0" smtClean="0"/>
              <a:t>uranium </a:t>
            </a:r>
            <a:r>
              <a:rPr lang="en-GB" sz="1800" dirty="0" smtClean="0"/>
              <a:t>(old mining):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Definition: only in 2021</a:t>
            </a:r>
          </a:p>
          <a:p>
            <a:pPr lvl="2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1800" dirty="0" smtClean="0"/>
              <a:t>Reasons: technical feasibility and disproportionate cost</a:t>
            </a:r>
            <a:endParaRPr lang="en-GB" altLang="de-DE" sz="1800" dirty="0"/>
          </a:p>
        </p:txBody>
      </p:sp>
      <p:sp>
        <p:nvSpPr>
          <p:cNvPr id="2052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6E7D60-1481-4085-B1EB-0F98DB2C3D15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</a:t>
            </a:r>
            <a:endParaRPr lang="en-US" altLang="de-DE" sz="2400" smtClean="0"/>
          </a:p>
        </p:txBody>
      </p:sp>
      <p:sp>
        <p:nvSpPr>
          <p:cNvPr id="11267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063323-EE28-4E1A-BDF9-C90FA6E013C4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pic>
        <p:nvPicPr>
          <p:cNvPr id="11268" name="Picture 2" descr="H:\Daten\BK\WV FGG Elbe 2012\2013-10-01 Bericht Endfassung\Word-Version\SP3-1\Anlage222_Sulfatbelastung_2015_SP3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8145463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</a:t>
            </a:r>
            <a:endParaRPr lang="en-US" altLang="de-DE" sz="2400" smtClean="0"/>
          </a:p>
        </p:txBody>
      </p:sp>
      <p:sp>
        <p:nvSpPr>
          <p:cNvPr id="12291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6A7893-BA9A-40BE-ADC8-6634B089802F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pic>
        <p:nvPicPr>
          <p:cNvPr id="12292" name="Picture 2" descr="H:\Daten\BK\WV FGG Elbe 2012\2013-10-01 Bericht Endfassung\Word-Version\SP3-1\Anlage223_Sulfatbelastung_2021_SP3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512888"/>
            <a:ext cx="8126413" cy="53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 - Sulphate</a:t>
            </a:r>
            <a:endParaRPr lang="en-US" altLang="de-DE" sz="2400" smtClean="0"/>
          </a:p>
        </p:txBody>
      </p:sp>
      <p:sp>
        <p:nvSpPr>
          <p:cNvPr id="13315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75BD20-8367-4F58-95C5-AAB3D57C2519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pic>
        <p:nvPicPr>
          <p:cNvPr id="13316" name="Picture 2" descr="H:\Daten\BK\WV FGG Elbe 2012\2013-10-01 Bericht Endfassung\Word-Version\SP3-1\Anlage224_Sulfatbelastung_2027_SP3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8145463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559675" cy="1143000"/>
          </a:xfrm>
        </p:spPr>
        <p:txBody>
          <a:bodyPr/>
          <a:lstStyle/>
          <a:p>
            <a:r>
              <a:rPr lang="en-US" altLang="de-DE" smtClean="0"/>
              <a:t>Deadline extension</a:t>
            </a:r>
            <a:endParaRPr lang="en-US" altLang="de-DE" sz="2400" b="0" smtClean="0"/>
          </a:p>
        </p:txBody>
      </p:sp>
      <p:sp>
        <p:nvSpPr>
          <p:cNvPr id="5123" name="Inhaltsplatzhalter 1"/>
          <p:cNvSpPr>
            <a:spLocks noGrp="1"/>
          </p:cNvSpPr>
          <p:nvPr>
            <p:ph idx="1"/>
          </p:nvPr>
        </p:nvSpPr>
        <p:spPr>
          <a:xfrm>
            <a:off x="-36513" y="1484313"/>
            <a:ext cx="8147051" cy="5068887"/>
          </a:xfrm>
        </p:spPr>
        <p:txBody>
          <a:bodyPr/>
          <a:lstStyle/>
          <a:p>
            <a:pPr marL="0" indent="0">
              <a:spcBef>
                <a:spcPts val="1200"/>
              </a:spcBef>
              <a:buFont typeface="Arial" charset="0"/>
              <a:buNone/>
              <a:defRPr/>
            </a:pPr>
            <a:r>
              <a:rPr lang="en-GB" altLang="de-DE" sz="2400" u="sng" dirty="0" smtClean="0">
                <a:cs typeface="Arial" charset="0"/>
              </a:rPr>
              <a:t>1 GWB</a:t>
            </a:r>
            <a:r>
              <a:rPr lang="en-GB" altLang="de-DE" sz="2400" b="0" dirty="0" smtClean="0">
                <a:cs typeface="Arial" charset="0"/>
              </a:rPr>
              <a:t> with extended deadline for quantitative status:</a:t>
            </a:r>
          </a:p>
          <a:p>
            <a:pPr marL="442913" lvl="3" indent="0">
              <a:spcBef>
                <a:spcPct val="0"/>
              </a:spcBef>
              <a:buFont typeface="Arial" charset="0"/>
              <a:buNone/>
              <a:defRPr/>
            </a:pPr>
            <a:r>
              <a:rPr lang="en-GB" dirty="0" smtClean="0">
                <a:sym typeface="Wingdings" panose="05000000000000000000" pitchFamily="2" charset="2"/>
              </a:rPr>
              <a:t>because of </a:t>
            </a:r>
            <a:r>
              <a:rPr lang="en-GB" i="1" dirty="0" smtClean="0"/>
              <a:t>abstractions </a:t>
            </a:r>
            <a:r>
              <a:rPr lang="en-GB" altLang="de-DE" dirty="0" smtClean="0"/>
              <a:t>until 2021</a:t>
            </a:r>
          </a:p>
          <a:p>
            <a:pPr marL="800100" lvl="3" indent="-342900">
              <a:buFont typeface="Arial" charset="0"/>
              <a:buChar char="–"/>
              <a:defRPr/>
            </a:pPr>
            <a:r>
              <a:rPr lang="en-GB" altLang="de-DE" dirty="0" smtClean="0"/>
              <a:t>Reasons: </a:t>
            </a:r>
            <a:r>
              <a:rPr lang="en-GB" sz="1800" dirty="0" smtClean="0"/>
              <a:t>technical feasibility</a:t>
            </a:r>
          </a:p>
          <a:p>
            <a:pPr marL="800100" lvl="3" indent="-342900">
              <a:buFont typeface="Arial" charset="0"/>
              <a:buChar char="–"/>
              <a:defRPr/>
            </a:pPr>
            <a:endParaRPr lang="en-GB" altLang="de-DE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altLang="de-DE" sz="2400" u="sng" dirty="0" smtClean="0"/>
              <a:t>94 GWB</a:t>
            </a:r>
            <a:r>
              <a:rPr lang="en-GB" altLang="de-DE" sz="2400" b="0" dirty="0" smtClean="0"/>
              <a:t> with extended d</a:t>
            </a:r>
            <a:r>
              <a:rPr lang="en-GB" altLang="de-DE" sz="2400" b="0" dirty="0" smtClean="0">
                <a:cs typeface="Arial" charset="0"/>
              </a:rPr>
              <a:t>eadline for chemical status</a:t>
            </a:r>
            <a:r>
              <a:rPr lang="en-GB" altLang="de-DE" sz="2400" dirty="0" smtClean="0"/>
              <a:t>:</a:t>
            </a:r>
          </a:p>
          <a:p>
            <a:pPr marL="457200" lvl="3" indent="0">
              <a:buFont typeface="Arial" charset="0"/>
              <a:buNone/>
              <a:defRPr/>
            </a:pPr>
            <a:r>
              <a:rPr lang="en-GB" dirty="0" smtClean="0">
                <a:sym typeface="Wingdings" panose="05000000000000000000" pitchFamily="2" charset="2"/>
              </a:rPr>
              <a:t>because of </a:t>
            </a:r>
            <a:r>
              <a:rPr lang="en-GB" i="1" dirty="0" smtClean="0"/>
              <a:t>contaminated or abandoned industrial sites, mining, urban run-off, </a:t>
            </a:r>
            <a:r>
              <a:rPr lang="en-GB" b="1" i="1" dirty="0" smtClean="0"/>
              <a:t>agriculture</a:t>
            </a:r>
            <a:r>
              <a:rPr lang="en-GB" i="1" dirty="0" smtClean="0"/>
              <a:t>, other pressures</a:t>
            </a:r>
          </a:p>
          <a:p>
            <a:pPr marL="800100" lvl="3" indent="-342900">
              <a:buFont typeface="Arial" charset="0"/>
              <a:buChar char="–"/>
              <a:defRPr/>
            </a:pPr>
            <a:r>
              <a:rPr lang="en-GB" altLang="de-DE" dirty="0" smtClean="0"/>
              <a:t>4 GWB until 2021</a:t>
            </a:r>
          </a:p>
          <a:p>
            <a:pPr marL="800100" lvl="3" indent="-342900">
              <a:buFont typeface="Arial" charset="0"/>
              <a:buChar char="–"/>
              <a:defRPr/>
            </a:pPr>
            <a:r>
              <a:rPr lang="en-GB" altLang="de-DE" dirty="0" smtClean="0"/>
              <a:t>83 GWB until 2027</a:t>
            </a:r>
          </a:p>
          <a:p>
            <a:pPr marL="800100" lvl="3" indent="-342900">
              <a:buFont typeface="Arial" charset="0"/>
              <a:buChar char="–"/>
              <a:defRPr/>
            </a:pPr>
            <a:r>
              <a:rPr lang="en-GB" altLang="de-DE" dirty="0" smtClean="0"/>
              <a:t>7 GWB until after 2027</a:t>
            </a:r>
          </a:p>
          <a:p>
            <a:pPr marL="800100" lvl="3" indent="-342900">
              <a:buFont typeface="Arial" charset="0"/>
              <a:buChar char="–"/>
              <a:defRPr/>
            </a:pPr>
            <a:r>
              <a:rPr lang="en-GB" altLang="de-DE" dirty="0" smtClean="0"/>
              <a:t>Reasons:</a:t>
            </a:r>
          </a:p>
          <a:p>
            <a:pPr marL="1200150" lvl="4" indent="-285750">
              <a:buFont typeface="Arial" panose="020B0604020202020204" pitchFamily="34" charset="0"/>
              <a:buChar char="•"/>
              <a:defRPr/>
            </a:pPr>
            <a:r>
              <a:rPr lang="en-GB" sz="1800" dirty="0" smtClean="0"/>
              <a:t>technical feasibility (</a:t>
            </a:r>
            <a:r>
              <a:rPr lang="en-GB" altLang="de-DE" sz="1800" dirty="0" smtClean="0"/>
              <a:t>56 GWB)</a:t>
            </a:r>
          </a:p>
          <a:p>
            <a:pPr marL="1200150" lvl="4" indent="-285750">
              <a:buFont typeface="Arial" panose="020B0604020202020204" pitchFamily="34" charset="0"/>
              <a:buChar char="•"/>
              <a:defRPr/>
            </a:pPr>
            <a:r>
              <a:rPr lang="en-GB" sz="1800" dirty="0" smtClean="0"/>
              <a:t>disproportionate cost (13</a:t>
            </a:r>
            <a:r>
              <a:rPr lang="en-GB" altLang="de-DE" sz="1800" dirty="0" smtClean="0"/>
              <a:t> GWB)</a:t>
            </a:r>
          </a:p>
          <a:p>
            <a:pPr marL="1200150" lvl="4" indent="-285750">
              <a:buFont typeface="Arial" panose="020B0604020202020204" pitchFamily="34" charset="0"/>
              <a:buChar char="•"/>
              <a:defRPr/>
            </a:pPr>
            <a:r>
              <a:rPr lang="en-GB" sz="1800" dirty="0" smtClean="0"/>
              <a:t>natural conditions (79 </a:t>
            </a:r>
            <a:r>
              <a:rPr lang="en-GB" altLang="de-DE" sz="1800" dirty="0" smtClean="0"/>
              <a:t>GWB) </a:t>
            </a:r>
            <a:endParaRPr lang="en-GB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559675" cy="1143000"/>
          </a:xfrm>
        </p:spPr>
        <p:txBody>
          <a:bodyPr/>
          <a:lstStyle/>
          <a:p>
            <a:r>
              <a:rPr lang="en-US" altLang="de-DE" smtClean="0"/>
              <a:t>Extended Deadline</a:t>
            </a:r>
            <a:endParaRPr lang="en-US" altLang="de-DE" sz="2400" b="0" smtClean="0"/>
          </a:p>
        </p:txBody>
      </p:sp>
      <p:sp>
        <p:nvSpPr>
          <p:cNvPr id="15363" name="Inhaltsplatzhalter 1"/>
          <p:cNvSpPr>
            <a:spLocks noGrp="1"/>
          </p:cNvSpPr>
          <p:nvPr>
            <p:ph idx="1"/>
          </p:nvPr>
        </p:nvSpPr>
        <p:spPr>
          <a:xfrm>
            <a:off x="179388" y="1628775"/>
            <a:ext cx="8147050" cy="4318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de-DE" sz="2400" u="sng" dirty="0" smtClean="0"/>
              <a:t>94 GWB</a:t>
            </a:r>
            <a:r>
              <a:rPr lang="en-GB" altLang="de-DE" sz="2400" b="0" dirty="0" smtClean="0"/>
              <a:t> with extended d</a:t>
            </a:r>
            <a:r>
              <a:rPr lang="en-GB" altLang="de-DE" sz="2400" b="0" dirty="0" smtClean="0">
                <a:cs typeface="Arial" panose="020B0604020202020204" pitchFamily="34" charset="0"/>
              </a:rPr>
              <a:t>eadline for chemical status</a:t>
            </a:r>
            <a:r>
              <a:rPr lang="en-GB" altLang="de-DE" sz="2400" dirty="0" smtClean="0"/>
              <a:t>:</a:t>
            </a:r>
            <a:endParaRPr lang="en-GB" altLang="de-DE" sz="2400" dirty="0" smtClean="0"/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318461"/>
              </p:ext>
            </p:extLst>
          </p:nvPr>
        </p:nvGraphicFramePr>
        <p:xfrm>
          <a:off x="395288" y="2492375"/>
          <a:ext cx="7272337" cy="25606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32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1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7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47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6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3062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contaminated or abandoned industrial sites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mining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urban run-off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agriculture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other pressures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92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technical feasibility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4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16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2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34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6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92">
                <a:tc>
                  <a:txBody>
                    <a:bodyPr/>
                    <a:lstStyle/>
                    <a:p>
                      <a:r>
                        <a:rPr lang="en-GB" sz="1600" noProof="0" dirty="0" err="1" smtClean="0"/>
                        <a:t>disproportio</a:t>
                      </a:r>
                      <a:r>
                        <a:rPr lang="cs-CZ" sz="1600" noProof="0" dirty="0" smtClean="0"/>
                        <a:t>-</a:t>
                      </a:r>
                      <a:r>
                        <a:rPr lang="en-GB" sz="1600" noProof="0" dirty="0" err="1" smtClean="0"/>
                        <a:t>nate</a:t>
                      </a:r>
                      <a:r>
                        <a:rPr lang="en-GB" sz="1600" noProof="0" dirty="0" smtClean="0"/>
                        <a:t> cost</a:t>
                      </a:r>
                      <a:r>
                        <a:rPr lang="cs-CZ" sz="1600" noProof="0" dirty="0" smtClean="0"/>
                        <a:t>s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-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1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-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13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-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92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natural conditions</a:t>
                      </a:r>
                      <a:endParaRPr lang="en-GB" sz="1600" noProof="0" dirty="0"/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3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16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2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59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noProof="0" dirty="0" smtClean="0"/>
                        <a:t>4</a:t>
                      </a:r>
                      <a:endParaRPr lang="en-GB" sz="2000" noProof="0" dirty="0"/>
                    </a:p>
                  </a:txBody>
                  <a:tcPr marL="91428" marR="91428" marT="45726" marB="4572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Contaminated Sites</a:t>
            </a:r>
            <a:endParaRPr lang="en-US" altLang="de-DE" sz="2400" smtClean="0"/>
          </a:p>
        </p:txBody>
      </p:sp>
      <p:sp>
        <p:nvSpPr>
          <p:cNvPr id="3075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1C1159-9291-4ACD-A48E-A7571F1EA6EE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50825" y="1844675"/>
            <a:ext cx="7850188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GB" dirty="0" smtClean="0">
                <a:latin typeface="+mn-lt"/>
              </a:rPr>
              <a:t>No further expansion of  the relevant pollutants beyond the plume that was marked out within the GWB (prohibition of deterioration).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dirty="0" smtClean="0">
                <a:latin typeface="+mn-lt"/>
              </a:rPr>
              <a:t>Reduction of the areal expanse of the plumes zones (reduction of the contaminated area).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dirty="0" smtClean="0">
                <a:latin typeface="+mn-lt"/>
              </a:rPr>
              <a:t>Decrease of the concentration of the pollutants within the plume (reduction of pollutant concentration).	</a:t>
            </a:r>
            <a:endParaRPr lang="en-GB" dirty="0">
              <a:latin typeface="+mn-lt"/>
            </a:endParaRPr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250825" y="3644900"/>
            <a:ext cx="84629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2800" b="1">
                <a:solidFill>
                  <a:srgbClr val="00449E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Arial Unicode MS" pitchFamily="34" charset="-128"/>
              <a:buNone/>
              <a:defRPr/>
            </a:pPr>
            <a:r>
              <a:rPr lang="en-GB" altLang="de-DE" sz="1800" b="0" dirty="0" smtClean="0">
                <a:solidFill>
                  <a:schemeClr val="tx1"/>
                </a:solidFill>
              </a:rPr>
              <a:t>figured as ranges of multiples of the threshold value of insignificance GFS:</a:t>
            </a:r>
          </a:p>
          <a:p>
            <a:pPr>
              <a:defRPr/>
            </a:pPr>
            <a:r>
              <a:rPr lang="en-GB" altLang="de-DE" sz="1800" dirty="0" smtClean="0">
                <a:solidFill>
                  <a:srgbClr val="9CC7D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blue</a:t>
            </a:r>
            <a:r>
              <a:rPr lang="en-GB" altLang="de-DE" sz="1800" b="0" dirty="0" smtClean="0"/>
              <a:t>: 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&lt; threshold value of insignificance (GFS)</a:t>
            </a:r>
            <a:r>
              <a:rPr lang="en-GB" altLang="de-DE" sz="1800" b="0" dirty="0" smtClean="0"/>
              <a:t>	</a:t>
            </a:r>
          </a:p>
          <a:p>
            <a:pPr>
              <a:defRPr/>
            </a:pPr>
            <a:r>
              <a:rPr lang="en-GB" altLang="de-DE" sz="1800" dirty="0" smtClean="0">
                <a:solidFill>
                  <a:srgbClr val="99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green</a:t>
            </a:r>
            <a:r>
              <a:rPr lang="en-GB" altLang="de-DE" sz="1800" b="0" dirty="0" smtClean="0"/>
              <a:t>: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≥ 1 ... &lt; 10 x GFS	</a:t>
            </a:r>
          </a:p>
          <a:p>
            <a:pPr>
              <a:defRPr/>
            </a:pPr>
            <a:r>
              <a:rPr lang="en-GB" altLang="de-DE" sz="1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yellow</a:t>
            </a:r>
            <a:r>
              <a:rPr lang="en-GB" altLang="de-DE" sz="1800" b="0" dirty="0" smtClean="0"/>
              <a:t>: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≥ 10 ... &lt; 50 x GFS	</a:t>
            </a:r>
          </a:p>
          <a:p>
            <a:pPr>
              <a:defRPr/>
            </a:pPr>
            <a:r>
              <a:rPr lang="en-GB" altLang="de-DE" sz="1800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orange</a:t>
            </a:r>
            <a:r>
              <a:rPr lang="en-GB" altLang="de-DE" sz="1800" b="0" dirty="0" smtClean="0"/>
              <a:t>: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≥ 50 ... &lt; 100 x GFS	</a:t>
            </a:r>
          </a:p>
          <a:p>
            <a:pPr>
              <a:defRPr/>
            </a:pPr>
            <a:r>
              <a:rPr lang="en-GB" altLang="de-DE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</a:t>
            </a:r>
            <a:r>
              <a:rPr lang="en-GB" altLang="de-DE" sz="1800" b="0" dirty="0" smtClean="0"/>
              <a:t>:	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≥ 100 x GFS	</a:t>
            </a:r>
            <a:endParaRPr lang="en-GB" altLang="de-DE" sz="1800" b="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en-GB" altLang="de-DE" sz="2800" dirty="0" smtClean="0"/>
              <a:t>Less stringent environmental objectives</a:t>
            </a:r>
            <a:br>
              <a:rPr lang="en-GB" altLang="de-DE" sz="2800" dirty="0" smtClean="0"/>
            </a:br>
            <a:r>
              <a:rPr lang="en-GB" altLang="de-DE" sz="2800" i="1" dirty="0" smtClean="0"/>
              <a:t>Contaminated Sites</a:t>
            </a:r>
            <a:endParaRPr lang="en-GB" altLang="de-DE" sz="2400" dirty="0" smtClean="0"/>
          </a:p>
        </p:txBody>
      </p:sp>
      <p:sp>
        <p:nvSpPr>
          <p:cNvPr id="4099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B8A0A8-53B6-44DA-8E3A-D248E4B218E1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628775"/>
            <a:ext cx="82454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684213" y="5516563"/>
            <a:ext cx="74168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>
                <a:latin typeface="+mn-lt"/>
              </a:rPr>
              <a:t>Area (km²)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496" y="3140968"/>
            <a:ext cx="215444" cy="1008112"/>
          </a:xfrm>
          <a:prstGeom prst="rect">
            <a:avLst/>
          </a:prstGeom>
          <a:solidFill>
            <a:schemeClr val="bg1"/>
          </a:solidFill>
        </p:spPr>
        <p:txBody>
          <a:bodyPr vert="vert270" lIns="0" tIns="0" rIns="0" bIns="0">
            <a:spAutoFit/>
          </a:bodyPr>
          <a:lstStyle/>
          <a:p>
            <a:pPr algn="ctr">
              <a:defRPr/>
            </a:pPr>
            <a:r>
              <a:rPr lang="de-DE" sz="1400">
                <a:latin typeface="Arial" charset="0"/>
              </a:rPr>
              <a:t>Year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en-GB" altLang="de-DE" sz="2800" dirty="0" smtClean="0"/>
              <a:t>Less stringent environmental objectives</a:t>
            </a:r>
            <a:br>
              <a:rPr lang="en-GB" altLang="de-DE" sz="2800" dirty="0" smtClean="0"/>
            </a:br>
            <a:r>
              <a:rPr lang="en-GB" altLang="de-DE" sz="2800" i="1" dirty="0" smtClean="0"/>
              <a:t>L</a:t>
            </a:r>
            <a:r>
              <a:rPr lang="en-GB" altLang="de-DE" sz="2400" i="1" dirty="0" smtClean="0"/>
              <a:t>ignite Mining</a:t>
            </a:r>
            <a:endParaRPr lang="en-GB" altLang="de-DE" sz="2400" dirty="0" smtClean="0"/>
          </a:p>
        </p:txBody>
      </p:sp>
      <p:sp>
        <p:nvSpPr>
          <p:cNvPr id="5123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8ED897D-267B-441C-A86B-8B8EE4059BA2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sp>
        <p:nvSpPr>
          <p:cNvPr id="6" name="Rectangle 8"/>
          <p:cNvSpPr txBox="1">
            <a:spLocks noChangeArrowheads="1"/>
          </p:cNvSpPr>
          <p:nvPr/>
        </p:nvSpPr>
        <p:spPr bwMode="auto">
          <a:xfrm>
            <a:off x="179388" y="1700213"/>
            <a:ext cx="8208962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2800" b="1">
                <a:solidFill>
                  <a:srgbClr val="00449E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 typeface="Arial Unicode MS" pitchFamily="34" charset="-128"/>
              <a:buNone/>
              <a:defRPr/>
            </a:pPr>
            <a:r>
              <a:rPr lang="en-GB" altLang="de-DE" sz="2000" dirty="0" smtClean="0">
                <a:solidFill>
                  <a:schemeClr val="tx1"/>
                </a:solidFill>
              </a:rPr>
              <a:t>Quantitative Status</a:t>
            </a:r>
          </a:p>
          <a:p>
            <a:pPr>
              <a:spcBef>
                <a:spcPct val="0"/>
              </a:spcBef>
              <a:buFont typeface="Arial Unicode MS" pitchFamily="34" charset="-128"/>
              <a:buNone/>
              <a:defRPr/>
            </a:pPr>
            <a:r>
              <a:rPr lang="en-GB" altLang="de-DE" sz="1800" b="0" dirty="0" smtClean="0">
                <a:solidFill>
                  <a:schemeClr val="tx1"/>
                </a:solidFill>
              </a:rPr>
              <a:t>The maximum spatial extent of different groundwater table areas, resulting from mining activities licensed or applied for:</a:t>
            </a:r>
          </a:p>
          <a:p>
            <a:pPr>
              <a:spcBef>
                <a:spcPts val="600"/>
              </a:spcBef>
              <a:defRPr/>
            </a:pPr>
            <a:r>
              <a:rPr lang="en-GB" altLang="de-DE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</a:t>
            </a:r>
            <a:r>
              <a:rPr lang="en-GB" altLang="de-DE" sz="1800" b="0" dirty="0" smtClean="0"/>
              <a:t>:	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maximum drawdown (areas of currently active mining) </a:t>
            </a:r>
          </a:p>
          <a:p>
            <a:pPr>
              <a:spcBef>
                <a:spcPts val="600"/>
              </a:spcBef>
              <a:defRPr/>
            </a:pPr>
            <a:r>
              <a:rPr lang="en-GB" altLang="de-DE" sz="1800" dirty="0" smtClean="0">
                <a:solidFill>
                  <a:srgbClr val="FF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 with white stripes </a:t>
            </a:r>
            <a:r>
              <a:rPr lang="en-GB" altLang="de-DE" sz="1800" b="0" dirty="0" smtClean="0"/>
              <a:t>: 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steady but not maximum drawdown</a:t>
            </a:r>
          </a:p>
          <a:p>
            <a:pPr>
              <a:spcBef>
                <a:spcPts val="600"/>
              </a:spcBef>
              <a:defRPr/>
            </a:pPr>
            <a:r>
              <a:rPr lang="en-GB" altLang="de-DE" sz="1800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orange</a:t>
            </a:r>
            <a:r>
              <a:rPr lang="en-GB" altLang="de-DE" sz="1800" b="0" dirty="0" smtClean="0"/>
              <a:t>: 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decreasing groundwater level (ongoing drawdown, areas of spreading mine) </a:t>
            </a:r>
          </a:p>
          <a:p>
            <a:pPr>
              <a:spcBef>
                <a:spcPts val="600"/>
              </a:spcBef>
              <a:defRPr/>
            </a:pPr>
            <a:r>
              <a:rPr lang="en-GB" altLang="de-DE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yellow</a:t>
            </a:r>
            <a:r>
              <a:rPr lang="en-GB" altLang="de-DE" sz="1800" b="0" dirty="0" smtClean="0"/>
              <a:t>: 	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future but not yet finished drawdown </a:t>
            </a:r>
          </a:p>
          <a:p>
            <a:pPr>
              <a:spcBef>
                <a:spcPts val="0"/>
              </a:spcBef>
              <a:buFont typeface="Arial" charset="0"/>
              <a:buNone/>
              <a:defRPr/>
            </a:pPr>
            <a:r>
              <a:rPr lang="en-GB" altLang="de-DE" sz="1800" b="0" dirty="0" smtClean="0">
                <a:solidFill>
                  <a:schemeClr val="tx1"/>
                </a:solidFill>
              </a:rPr>
              <a:t>	(dewatering will take place in the future) </a:t>
            </a:r>
          </a:p>
          <a:p>
            <a:pPr>
              <a:spcBef>
                <a:spcPts val="600"/>
              </a:spcBef>
              <a:defRPr/>
            </a:pPr>
            <a:r>
              <a:rPr lang="en-GB" altLang="de-DE" sz="18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blue</a:t>
            </a:r>
            <a:r>
              <a:rPr lang="en-GB" altLang="de-DE" sz="1800" b="0" dirty="0" smtClean="0"/>
              <a:t>:	 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increasing groundwater level, final groundwater table not yet reached</a:t>
            </a:r>
          </a:p>
          <a:p>
            <a:pPr>
              <a:spcBef>
                <a:spcPts val="600"/>
              </a:spcBef>
              <a:defRPr/>
            </a:pPr>
            <a:r>
              <a:rPr lang="en-GB" altLang="de-DE" sz="1800" dirty="0" smtClean="0">
                <a:solidFill>
                  <a:srgbClr val="D9D9D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colourless</a:t>
            </a:r>
            <a:r>
              <a:rPr lang="en-GB" altLang="de-DE" sz="1800" b="0" dirty="0" smtClean="0"/>
              <a:t>: </a:t>
            </a:r>
            <a:r>
              <a:rPr lang="en-GB" altLang="de-DE" sz="1800" b="0" dirty="0" smtClean="0">
                <a:solidFill>
                  <a:schemeClr val="tx1"/>
                </a:solidFill>
              </a:rPr>
              <a:t>unaffected areas or areas with final groundwater table</a:t>
            </a:r>
            <a:endParaRPr lang="en-GB" altLang="de-DE" sz="1800" b="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6850"/>
            <a:ext cx="814705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</a:t>
            </a:r>
            <a:endParaRPr lang="en-US" altLang="de-DE" sz="2400" smtClean="0"/>
          </a:p>
        </p:txBody>
      </p:sp>
      <p:sp>
        <p:nvSpPr>
          <p:cNvPr id="6148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7910626-C5E2-4EC7-960A-2E2E2A5F31A5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</a:t>
            </a:r>
            <a:endParaRPr lang="en-US" altLang="de-DE" sz="2400" smtClean="0"/>
          </a:p>
        </p:txBody>
      </p:sp>
      <p:sp>
        <p:nvSpPr>
          <p:cNvPr id="7171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E82E7E-C5F4-4BEA-9005-6D6B8811CFBD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pic>
        <p:nvPicPr>
          <p:cNvPr id="7172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75"/>
            <a:ext cx="817245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</a:t>
            </a:r>
            <a:endParaRPr lang="en-US" altLang="de-DE" sz="2400" smtClean="0"/>
          </a:p>
        </p:txBody>
      </p:sp>
      <p:sp>
        <p:nvSpPr>
          <p:cNvPr id="8195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243B07-949B-4913-9DAB-0C39544D9F45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pic>
        <p:nvPicPr>
          <p:cNvPr id="8196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1775"/>
            <a:ext cx="817245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</a:t>
            </a:r>
            <a:endParaRPr lang="en-US" altLang="de-DE" sz="2400" smtClean="0"/>
          </a:p>
        </p:txBody>
      </p:sp>
      <p:sp>
        <p:nvSpPr>
          <p:cNvPr id="9219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64D20C-3616-4AE1-994E-62D3F6FB32A6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349500"/>
            <a:ext cx="6886575" cy="4010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221" name="Textfeld 1"/>
          <p:cNvSpPr txBox="1">
            <a:spLocks noChangeArrowheads="1"/>
          </p:cNvSpPr>
          <p:nvPr/>
        </p:nvSpPr>
        <p:spPr bwMode="auto">
          <a:xfrm>
            <a:off x="2330450" y="2382838"/>
            <a:ext cx="5400675" cy="6461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t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de-DE" sz="1400" dirty="0"/>
              <a:t>Areas of the mining affected quantitative status in the groundwater body SP 2-1 (</a:t>
            </a:r>
            <a:r>
              <a:rPr lang="en-US" altLang="de-DE" sz="1400" dirty="0" err="1"/>
              <a:t>Niesky</a:t>
            </a:r>
            <a:r>
              <a:rPr lang="en-US" altLang="de-DE" sz="1400" dirty="0"/>
              <a:t>), in km² and as a percentage of the area of the whole groundwater body</a:t>
            </a:r>
            <a:endParaRPr lang="de-DE" altLang="de-DE" sz="1400" dirty="0"/>
          </a:p>
        </p:txBody>
      </p:sp>
      <p:sp>
        <p:nvSpPr>
          <p:cNvPr id="9222" name="Textfeld 2"/>
          <p:cNvSpPr txBox="1">
            <a:spLocks noChangeArrowheads="1"/>
          </p:cNvSpPr>
          <p:nvPr/>
        </p:nvSpPr>
        <p:spPr bwMode="auto">
          <a:xfrm>
            <a:off x="1208088" y="5184775"/>
            <a:ext cx="3459162" cy="338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1600"/>
              <a:t>maximum drawdown</a:t>
            </a:r>
          </a:p>
        </p:txBody>
      </p:sp>
      <p:sp>
        <p:nvSpPr>
          <p:cNvPr id="9223" name="Textfeld 8"/>
          <p:cNvSpPr txBox="1">
            <a:spLocks noChangeArrowheads="1"/>
          </p:cNvSpPr>
          <p:nvPr/>
        </p:nvSpPr>
        <p:spPr bwMode="auto">
          <a:xfrm>
            <a:off x="1169988" y="3421063"/>
            <a:ext cx="35052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t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de-DE" sz="1400"/>
              <a:t> increasing groundwater level, final groundwater table not yet reached</a:t>
            </a:r>
            <a:endParaRPr lang="de-DE" altLang="de-DE" sz="1400"/>
          </a:p>
        </p:txBody>
      </p:sp>
      <p:sp>
        <p:nvSpPr>
          <p:cNvPr id="9224" name="Textfeld 3"/>
          <p:cNvSpPr txBox="1">
            <a:spLocks noChangeArrowheads="1"/>
          </p:cNvSpPr>
          <p:nvPr/>
        </p:nvSpPr>
        <p:spPr bwMode="auto">
          <a:xfrm>
            <a:off x="1198563" y="3976688"/>
            <a:ext cx="3468687" cy="338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de-DE" sz="1600"/>
              <a:t>steady but not maximum drawdown</a:t>
            </a:r>
            <a:endParaRPr lang="de-DE" altLang="de-DE" sz="1600"/>
          </a:p>
        </p:txBody>
      </p:sp>
      <p:sp>
        <p:nvSpPr>
          <p:cNvPr id="9225" name="Textfeld 4"/>
          <p:cNvSpPr txBox="1">
            <a:spLocks noChangeArrowheads="1"/>
          </p:cNvSpPr>
          <p:nvPr/>
        </p:nvSpPr>
        <p:spPr bwMode="auto">
          <a:xfrm>
            <a:off x="1198563" y="4546600"/>
            <a:ext cx="3459162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/>
              <a:t>decreasing groundwater level</a:t>
            </a:r>
          </a:p>
        </p:txBody>
      </p:sp>
      <p:sp>
        <p:nvSpPr>
          <p:cNvPr id="9226" name="Textfeld 6"/>
          <p:cNvSpPr txBox="1">
            <a:spLocks noChangeArrowheads="1"/>
          </p:cNvSpPr>
          <p:nvPr/>
        </p:nvSpPr>
        <p:spPr bwMode="auto">
          <a:xfrm>
            <a:off x="1250950" y="5616575"/>
            <a:ext cx="3406775" cy="2143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t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1400"/>
              <a:t>future but not yet finished drawdown</a:t>
            </a:r>
          </a:p>
        </p:txBody>
      </p:sp>
      <p:sp>
        <p:nvSpPr>
          <p:cNvPr id="9227" name="Textfeld 7"/>
          <p:cNvSpPr txBox="1">
            <a:spLocks noChangeArrowheads="1"/>
          </p:cNvSpPr>
          <p:nvPr/>
        </p:nvSpPr>
        <p:spPr bwMode="auto">
          <a:xfrm>
            <a:off x="1208088" y="5978525"/>
            <a:ext cx="3459162" cy="2143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t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1400"/>
              <a:t>increasing groundwater level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985000" cy="1143000"/>
          </a:xfrm>
        </p:spPr>
        <p:txBody>
          <a:bodyPr/>
          <a:lstStyle/>
          <a:p>
            <a:r>
              <a:rPr lang="de-DE" altLang="de-DE" sz="2800" smtClean="0"/>
              <a:t>Less stringent environmental </a:t>
            </a:r>
            <a:r>
              <a:rPr lang="en-US" altLang="de-DE" sz="2800" smtClean="0"/>
              <a:t>objectives</a:t>
            </a:r>
            <a:br>
              <a:rPr lang="en-US" altLang="de-DE" sz="2800" smtClean="0"/>
            </a:br>
            <a:r>
              <a:rPr lang="en-US" altLang="de-DE" sz="2800" i="1" smtClean="0"/>
              <a:t>L</a:t>
            </a:r>
            <a:r>
              <a:rPr lang="en-US" altLang="de-DE" sz="2400" i="1" smtClean="0"/>
              <a:t>ignite Mining</a:t>
            </a:r>
            <a:endParaRPr lang="en-US" altLang="de-DE" sz="2400" smtClean="0"/>
          </a:p>
        </p:txBody>
      </p:sp>
      <p:sp>
        <p:nvSpPr>
          <p:cNvPr id="10243" name="Foliennummernplatzhalt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00449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75ABB8-58B1-488B-A196-2BAD944E3612}" type="slidenum">
              <a:rPr lang="de-DE" altLang="de-DE" sz="1200" b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de-DE" altLang="de-DE" sz="1200" b="0">
              <a:solidFill>
                <a:srgbClr val="898989"/>
              </a:solidFill>
            </a:endParaRP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323850" y="1989138"/>
            <a:ext cx="8135938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b="1" kern="1200">
                <a:solidFill>
                  <a:srgbClr val="00449E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 Unicode MS" pitchFamily="34" charset="-128"/>
              <a:buNone/>
              <a:defRPr/>
            </a:pPr>
            <a:r>
              <a:rPr lang="en-GB" sz="1800" b="0" dirty="0" smtClean="0">
                <a:solidFill>
                  <a:schemeClr val="tx1"/>
                </a:solidFill>
              </a:rPr>
              <a:t>Active mining : 	      distribution of the actual sulphate concentration within the</a:t>
            </a:r>
          </a:p>
          <a:p>
            <a:pPr marL="0" indent="0">
              <a:spcBef>
                <a:spcPts val="0"/>
              </a:spcBef>
              <a:buFont typeface="Arial Unicode MS" pitchFamily="34" charset="-128"/>
              <a:buNone/>
              <a:defRPr/>
            </a:pPr>
            <a:r>
              <a:rPr lang="en-GB" sz="1800" b="0" dirty="0" smtClean="0">
                <a:solidFill>
                  <a:schemeClr val="tx1"/>
                </a:solidFill>
              </a:rPr>
              <a:t>		      cone of depression</a:t>
            </a:r>
          </a:p>
          <a:p>
            <a:pPr marL="0" indent="0">
              <a:spcBef>
                <a:spcPts val="0"/>
              </a:spcBef>
              <a:buFont typeface="Arial Unicode MS" pitchFamily="34" charset="-128"/>
              <a:buNone/>
              <a:defRPr/>
            </a:pPr>
            <a:r>
              <a:rPr lang="en-GB" sz="1800" b="0" dirty="0" smtClean="0">
                <a:solidFill>
                  <a:schemeClr val="tx1"/>
                </a:solidFill>
              </a:rPr>
              <a:t>Remediation mining:    distribution of the actual and the future (prognostic) sulphate </a:t>
            </a:r>
          </a:p>
          <a:p>
            <a:pPr marL="0" indent="0">
              <a:spcBef>
                <a:spcPts val="0"/>
              </a:spcBef>
              <a:buFont typeface="Arial Unicode MS" pitchFamily="34" charset="-128"/>
              <a:buNone/>
              <a:defRPr/>
            </a:pPr>
            <a:r>
              <a:rPr lang="en-GB" sz="1800" b="0" dirty="0" smtClean="0">
                <a:solidFill>
                  <a:schemeClr val="tx1"/>
                </a:solidFill>
              </a:rPr>
              <a:t>		      concentration</a:t>
            </a:r>
          </a:p>
          <a:p>
            <a:pPr marL="0" indent="0">
              <a:spcBef>
                <a:spcPts val="0"/>
              </a:spcBef>
              <a:buFont typeface="Arial Unicode MS" pitchFamily="34" charset="-128"/>
              <a:buNone/>
              <a:defRPr/>
            </a:pPr>
            <a:endParaRPr lang="en-GB" sz="1800" b="0" dirty="0" smtClean="0"/>
          </a:p>
          <a:p>
            <a:pPr>
              <a:spcBef>
                <a:spcPts val="900"/>
              </a:spcBef>
              <a:defRPr/>
            </a:pPr>
            <a:r>
              <a:rPr lang="en-GB" sz="18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colourless</a:t>
            </a:r>
            <a:r>
              <a:rPr lang="en-GB" sz="1800" dirty="0" smtClean="0"/>
              <a:t>:	</a:t>
            </a:r>
            <a:r>
              <a:rPr lang="en-GB" sz="1800" b="0" dirty="0" smtClean="0">
                <a:solidFill>
                  <a:schemeClr val="tx1"/>
                </a:solidFill>
              </a:rPr>
              <a:t>≤ 240 mg/l (</a:t>
            </a:r>
            <a:r>
              <a:rPr lang="en-GB" sz="1600" b="0" dirty="0" smtClean="0">
                <a:solidFill>
                  <a:schemeClr val="tx1"/>
                </a:solidFill>
              </a:rPr>
              <a:t>threshold value of the German Groundwater Ordinance</a:t>
            </a:r>
            <a:r>
              <a:rPr lang="en-GB" sz="1800" b="0" dirty="0" smtClean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600"/>
              </a:spcBef>
              <a:defRPr/>
            </a:pPr>
            <a:r>
              <a:rPr lang="en-GB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yellow</a:t>
            </a:r>
            <a:r>
              <a:rPr lang="en-GB" sz="1800" dirty="0" smtClean="0"/>
              <a:t>:	</a:t>
            </a:r>
            <a:r>
              <a:rPr lang="en-GB" sz="1800" b="0" dirty="0" smtClean="0">
                <a:solidFill>
                  <a:schemeClr val="tx1"/>
                </a:solidFill>
              </a:rPr>
              <a:t>&gt; 240 to ≤ 600 mg/l (</a:t>
            </a:r>
            <a:r>
              <a:rPr lang="en-GB" sz="1600" b="0" dirty="0" smtClean="0">
                <a:solidFill>
                  <a:schemeClr val="tx1"/>
                </a:solidFill>
              </a:rPr>
              <a:t>limit of concrete aggressiveness, &gt; 600 mg/l - 				   attack grade 2: strong</a:t>
            </a:r>
            <a:r>
              <a:rPr lang="en-GB" sz="1800" b="0" dirty="0" smtClean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600"/>
              </a:spcBef>
              <a:defRPr/>
            </a:pPr>
            <a:r>
              <a:rPr lang="en-GB" sz="1800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orange</a:t>
            </a:r>
            <a:r>
              <a:rPr lang="en-GB" sz="1800" dirty="0" smtClean="0"/>
              <a:t>:	</a:t>
            </a:r>
            <a:r>
              <a:rPr lang="en-GB" sz="1800" b="0" dirty="0" smtClean="0">
                <a:solidFill>
                  <a:schemeClr val="tx1"/>
                </a:solidFill>
              </a:rPr>
              <a:t>&gt; 600 to ≤ 1400 mg/l (</a:t>
            </a:r>
            <a:r>
              <a:rPr lang="en-GB" sz="1600" b="0" dirty="0" smtClean="0">
                <a:solidFill>
                  <a:schemeClr val="tx1"/>
                </a:solidFill>
              </a:rPr>
              <a:t>Gypsum saturation in carbonic aquifers)</a:t>
            </a:r>
          </a:p>
          <a:p>
            <a:pPr>
              <a:spcBef>
                <a:spcPts val="600"/>
              </a:spcBef>
              <a:defRPr/>
            </a:pPr>
            <a:r>
              <a:rPr lang="en-GB" sz="1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</a:t>
            </a:r>
            <a:r>
              <a:rPr lang="en-GB" sz="1800" dirty="0" smtClean="0"/>
              <a:t>:		</a:t>
            </a:r>
            <a:r>
              <a:rPr lang="en-GB" sz="1800" b="0" dirty="0" smtClean="0">
                <a:solidFill>
                  <a:schemeClr val="tx1"/>
                </a:solidFill>
              </a:rPr>
              <a:t>&gt; 1400 to ≤ 3000 mg/l </a:t>
            </a:r>
            <a:r>
              <a:rPr lang="en-GB" sz="1600" b="0" dirty="0" smtClean="0">
                <a:solidFill>
                  <a:schemeClr val="tx1"/>
                </a:solidFill>
              </a:rPr>
              <a:t>(limit of concrete aggressiveness, &gt; 3.000 mg/l 				       attack grade 3: very strong)</a:t>
            </a:r>
            <a:endParaRPr lang="en-GB" sz="1800" b="0" dirty="0" smtClean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  <a:defRPr/>
            </a:pPr>
            <a:r>
              <a:rPr lang="en-GB" sz="1800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margenta</a:t>
            </a:r>
            <a:r>
              <a:rPr lang="en-GB" sz="1800" dirty="0" smtClean="0"/>
              <a:t>: 	</a:t>
            </a:r>
            <a:r>
              <a:rPr lang="en-GB" sz="1800" b="0" dirty="0" smtClean="0">
                <a:solidFill>
                  <a:schemeClr val="tx1"/>
                </a:solidFill>
              </a:rPr>
              <a:t>&gt; 3000 mg/l</a:t>
            </a:r>
            <a:endParaRPr lang="en-GB" sz="1800" b="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Telest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</Words>
  <Application>Microsoft Office PowerPoint</Application>
  <PresentationFormat>Předvádění na obrazovce (4:3)</PresentationFormat>
  <Paragraphs>128</Paragraphs>
  <Slides>14</Slides>
  <Notes>14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9" baseType="lpstr">
      <vt:lpstr>Arial</vt:lpstr>
      <vt:lpstr>Calibri</vt:lpstr>
      <vt:lpstr>Wingdings</vt:lpstr>
      <vt:lpstr>Arial Unicode MS</vt:lpstr>
      <vt:lpstr>Larissa-Design</vt:lpstr>
      <vt:lpstr>Less stringent environmental objectives</vt:lpstr>
      <vt:lpstr>Less stringent environmental objectives Contaminated Sites</vt:lpstr>
      <vt:lpstr>Less stringent environmental objectives Contaminated Sites</vt:lpstr>
      <vt:lpstr>Less stringent environmental objectives Lignite Mining</vt:lpstr>
      <vt:lpstr>Less stringent environmental objectives Lignite Mining</vt:lpstr>
      <vt:lpstr>Less stringent environmental objectives Lignite Mining</vt:lpstr>
      <vt:lpstr>Less stringent environmental objectives Lignite Mining</vt:lpstr>
      <vt:lpstr>Less stringent environmental objectives Lignite Mining</vt:lpstr>
      <vt:lpstr>Less stringent environmental objectives Lignite Mining</vt:lpstr>
      <vt:lpstr>Less stringent environmental objectives Lignite Mining</vt:lpstr>
      <vt:lpstr>Less stringent environmental objectives Lignite Mining</vt:lpstr>
      <vt:lpstr>Less stringent environmental objectives Lignite Mining - Sulphate</vt:lpstr>
      <vt:lpstr>Deadline extension</vt:lpstr>
      <vt:lpstr>Extended Deadline</vt:lpstr>
    </vt:vector>
  </TitlesOfParts>
  <Company>FGG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kahrstedt</dc:creator>
  <cp:lastModifiedBy>Knotek, Pavel</cp:lastModifiedBy>
  <cp:revision>1052</cp:revision>
  <cp:lastPrinted>2018-04-25T10:03:07Z</cp:lastPrinted>
  <dcterms:created xsi:type="dcterms:W3CDTF">2006-06-19T08:07:57Z</dcterms:created>
  <dcterms:modified xsi:type="dcterms:W3CDTF">2018-06-19T15:26:01Z</dcterms:modified>
</cp:coreProperties>
</file>