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2" r:id="rId3"/>
    <p:sldId id="314" r:id="rId4"/>
    <p:sldId id="315" r:id="rId5"/>
    <p:sldId id="316" r:id="rId6"/>
    <p:sldId id="313" r:id="rId7"/>
    <p:sldId id="317" r:id="rId8"/>
    <p:sldId id="321" r:id="rId9"/>
    <p:sldId id="325" r:id="rId10"/>
    <p:sldId id="326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53" r:id="rId3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hteck 3"/>
          <p:cNvSpPr/>
          <p:nvPr userDrawn="1"/>
        </p:nvSpPr>
        <p:spPr>
          <a:xfrm>
            <a:off x="1588" y="0"/>
            <a:ext cx="9144000" cy="1144588"/>
          </a:xfrm>
          <a:prstGeom prst="rect">
            <a:avLst/>
          </a:prstGeom>
          <a:solidFill>
            <a:srgbClr val="0089C1"/>
          </a:solidFill>
          <a:ln>
            <a:solidFill>
              <a:srgbClr val="008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8" rIns="91434" bIns="4571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17463"/>
            <a:ext cx="2879725" cy="71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292080" y="6356350"/>
            <a:ext cx="3528070" cy="365125"/>
          </a:xfrm>
          <a:prstGeom prst="rect">
            <a:avLst/>
          </a:prstGeom>
        </p:spPr>
        <p:txBody>
          <a:bodyPr/>
          <a:lstStyle>
            <a:lvl1pPr>
              <a:defRPr lang="de-DE" sz="10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>
              <a:defRPr/>
            </a:pPr>
            <a:r>
              <a:rPr lang="de-DE" dirty="0">
                <a:latin typeface="Arial" pitchFamily="34" charset="0"/>
                <a:cs typeface="Arial" pitchFamily="34" charset="0"/>
              </a:rPr>
              <a:t>Annett Peters, Dipl.-Geol., TLUG, Ref. 63,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Hydrogeologie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96212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868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505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776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19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53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1588" y="0"/>
            <a:ext cx="9144000" cy="1144588"/>
          </a:xfrm>
          <a:prstGeom prst="rect">
            <a:avLst/>
          </a:prstGeom>
          <a:solidFill>
            <a:srgbClr val="0089C1"/>
          </a:solidFill>
          <a:ln>
            <a:solidFill>
              <a:srgbClr val="008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8" rIns="91434" bIns="4571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17463"/>
            <a:ext cx="2879725" cy="71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292080" y="6356350"/>
            <a:ext cx="3528070" cy="365125"/>
          </a:xfrm>
          <a:prstGeom prst="rect">
            <a:avLst/>
          </a:prstGeom>
        </p:spPr>
        <p:txBody>
          <a:bodyPr/>
          <a:lstStyle>
            <a:lvl1pPr>
              <a:defRPr lang="de-DE" sz="10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algn="l">
              <a:defRPr/>
            </a:pPr>
            <a:r>
              <a:rPr lang="de-DE" dirty="0">
                <a:latin typeface="Arial" pitchFamily="34" charset="0"/>
                <a:cs typeface="Arial" pitchFamily="34" charset="0"/>
              </a:rPr>
              <a:t>Annett Peters, Dipl.-Geol., TLUG, Ref. 63,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Hydrogeologie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9522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944305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877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61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98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38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25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93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F425-406A-4E2B-8A21-9481FF2178AF}" type="datetimeFigureOut">
              <a:rPr lang="de-DE" smtClean="0"/>
              <a:t>09.01.2018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52731-987D-47B8-8A0A-13C8767CAF4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3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 txBox="1">
            <a:spLocks/>
          </p:cNvSpPr>
          <p:nvPr/>
        </p:nvSpPr>
        <p:spPr>
          <a:xfrm>
            <a:off x="179512" y="1196752"/>
            <a:ext cx="8784976" cy="5400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06400" lvl="1" indent="-228600">
              <a:buAutoNum type="alphaLcParenR"/>
            </a:pPr>
            <a:r>
              <a:rPr lang="de-DE" sz="2000" b="1" u="sng" dirty="0" smtClean="0"/>
              <a:t>im </a:t>
            </a:r>
            <a:r>
              <a:rPr lang="de-DE" sz="2000" b="1" u="sng" dirty="0"/>
              <a:t>Rahmen des tschechischen Vorschlages</a:t>
            </a:r>
            <a:r>
              <a:rPr lang="de-DE" sz="2000" b="1" u="sng" dirty="0" smtClean="0"/>
              <a:t>:</a:t>
            </a:r>
          </a:p>
          <a:p>
            <a:pPr marL="898525" lvl="1" indent="-542925">
              <a:buFont typeface="+mj-lt"/>
              <a:buAutoNum type="arabicPeriod"/>
            </a:pPr>
            <a:r>
              <a:rPr lang="de-DE" dirty="0"/>
              <a:t>	Teufenvorgabe für die Messstellen: ja/nein/welche?</a:t>
            </a:r>
          </a:p>
          <a:p>
            <a:pPr marL="898525" lvl="1" indent="-542925">
              <a:buFont typeface="+mj-lt"/>
              <a:buAutoNum type="arabicPeriod"/>
            </a:pPr>
            <a:r>
              <a:rPr lang="de-DE" dirty="0"/>
              <a:t>	Anpassung des Referenzzeitraumes: sprunghaft nach 10 oder 5 Jahren oder Extremereignissen, gleitend?</a:t>
            </a:r>
          </a:p>
          <a:p>
            <a:pPr marL="898525" lvl="1" indent="-542925">
              <a:buFont typeface="+mj-lt"/>
              <a:buAutoNum type="arabicPeriod"/>
            </a:pPr>
            <a:r>
              <a:rPr lang="de-DE" dirty="0"/>
              <a:t>	Datenbasis: Monatsmittel, Wochenmittel, ergänzend gleitende 3-, 6- oder/und 12-Monatsmittelwerte einbeziehen?</a:t>
            </a:r>
          </a:p>
          <a:p>
            <a:pPr marL="898525" lvl="1" indent="-542925">
              <a:buFont typeface="+mj-lt"/>
              <a:buAutoNum type="arabicPeriod"/>
            </a:pPr>
            <a:r>
              <a:rPr lang="de-DE" dirty="0"/>
              <a:t>	Festlegung zu den </a:t>
            </a:r>
            <a:r>
              <a:rPr lang="de-DE" dirty="0" err="1" smtClean="0"/>
              <a:t>Perzentilwerten</a:t>
            </a:r>
            <a:endParaRPr lang="de-DE" dirty="0"/>
          </a:p>
          <a:p>
            <a:pPr marL="177800" lvl="1"/>
            <a:endParaRPr lang="de-DE" sz="2000" b="1" u="sng" dirty="0" smtClean="0"/>
          </a:p>
          <a:p>
            <a:pPr marL="177800" lvl="1"/>
            <a:r>
              <a:rPr lang="de-DE" sz="2000" b="1" u="sng" dirty="0" smtClean="0"/>
              <a:t>b</a:t>
            </a:r>
            <a:r>
              <a:rPr lang="de-DE" sz="2000" b="1" u="sng" dirty="0"/>
              <a:t>) über den tschechischen Vorschlag und eine reine NW-Analyse hinausgehend</a:t>
            </a:r>
            <a:r>
              <a:rPr lang="de-DE" sz="2000" b="1" u="sng" dirty="0" smtClean="0"/>
              <a:t>:</a:t>
            </a:r>
          </a:p>
          <a:p>
            <a:pPr marL="898525" lvl="1" indent="-542925">
              <a:buFont typeface="+mj-lt"/>
              <a:buAutoNum type="arabicPeriod" startAt="5"/>
            </a:pPr>
            <a:r>
              <a:rPr lang="de-DE" dirty="0"/>
              <a:t>	Sollen auch eine systematische Erfassung relevanter hydrologischer Kennwerte (z.B. NW, MW, HW) sowie die Quantifizierung von Stärke und Dauer von NW-Zeiträumen erfolgen?: Ja/nein, welche Kennwerte</a:t>
            </a:r>
            <a:r>
              <a:rPr lang="de-DE" dirty="0" smtClean="0"/>
              <a:t>/ Indikatoren</a:t>
            </a:r>
            <a:r>
              <a:rPr lang="de-DE" dirty="0"/>
              <a:t>? </a:t>
            </a:r>
          </a:p>
          <a:p>
            <a:pPr marL="898525" lvl="1" indent="-542925">
              <a:buFont typeface="+mj-lt"/>
              <a:buAutoNum type="arabicPeriod" startAt="5"/>
            </a:pPr>
            <a:r>
              <a:rPr lang="de-DE" dirty="0"/>
              <a:t>	Analog zu NW auch Einigung zur Beschreibung von Grund-HW?: ja/nein, ggf. wann und wie</a:t>
            </a:r>
          </a:p>
          <a:p>
            <a:pPr marL="898525" lvl="1" indent="-542925">
              <a:buFont typeface="+mj-lt"/>
              <a:buAutoNum type="arabicPeriod" startAt="5"/>
            </a:pPr>
            <a:r>
              <a:rPr lang="de-DE" dirty="0"/>
              <a:t>	Soll ein Überwachungsprogramm kreiert und dessen Ziel und Zweck </a:t>
            </a:r>
            <a:r>
              <a:rPr lang="de-DE" dirty="0" smtClean="0"/>
              <a:t>konkretisiert </a:t>
            </a:r>
            <a:r>
              <a:rPr lang="de-DE" dirty="0"/>
              <a:t>werden?</a:t>
            </a:r>
          </a:p>
          <a:p>
            <a:pPr marL="898525" lvl="1" indent="-542925">
              <a:buFont typeface="+mj-lt"/>
              <a:buAutoNum type="arabicPeriod" startAt="5"/>
            </a:pPr>
            <a:r>
              <a:rPr lang="de-DE" dirty="0"/>
              <a:t>	Einbeziehen der Interaktion GW-OW? </a:t>
            </a:r>
          </a:p>
          <a:p>
            <a:pPr marL="898525" lvl="1" indent="-542925">
              <a:buFont typeface="+mj-lt"/>
              <a:buAutoNum type="arabicPeriod" startAt="5"/>
            </a:pPr>
            <a:r>
              <a:rPr lang="de-DE" dirty="0"/>
              <a:t>	Abstimmung zu Anforderungen an die Messstellen?</a:t>
            </a:r>
          </a:p>
        </p:txBody>
      </p:sp>
      <p:sp>
        <p:nvSpPr>
          <p:cNvPr id="3" name="Rechteck 2"/>
          <p:cNvSpPr/>
          <p:nvPr/>
        </p:nvSpPr>
        <p:spPr>
          <a:xfrm>
            <a:off x="-180528" y="116632"/>
            <a:ext cx="66247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2600" b="1" dirty="0" smtClean="0">
                <a:solidFill>
                  <a:schemeClr val="bg1"/>
                </a:solidFill>
              </a:rPr>
              <a:t>Methodik zur Auswertung des Einflusses</a:t>
            </a:r>
          </a:p>
          <a:p>
            <a:pPr marL="355600" lvl="1"/>
            <a:r>
              <a:rPr lang="de-DE" sz="2600" b="1" dirty="0" smtClean="0">
                <a:solidFill>
                  <a:schemeClr val="bg1"/>
                </a:solidFill>
              </a:rPr>
              <a:t>der </a:t>
            </a:r>
            <a:r>
              <a:rPr lang="de-DE" sz="2600" b="1" dirty="0" smtClean="0">
                <a:solidFill>
                  <a:schemeClr val="bg1"/>
                </a:solidFill>
              </a:rPr>
              <a:t>Trockenperiode auf das Grundwasser</a:t>
            </a:r>
            <a:endParaRPr lang="de-DE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861677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59046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Festlegung </a:t>
            </a:r>
            <a:r>
              <a:rPr lang="de-DE" sz="3200" b="1" dirty="0">
                <a:solidFill>
                  <a:schemeClr val="bg1"/>
                </a:solidFill>
              </a:rPr>
              <a:t>zu </a:t>
            </a:r>
            <a:r>
              <a:rPr lang="de-DE" sz="3200" b="1" dirty="0" smtClean="0">
                <a:solidFill>
                  <a:schemeClr val="bg1"/>
                </a:solidFill>
              </a:rPr>
              <a:t>den </a:t>
            </a:r>
            <a:r>
              <a:rPr lang="de-DE" sz="3200" b="1" dirty="0" err="1" smtClean="0">
                <a:solidFill>
                  <a:schemeClr val="bg1"/>
                </a:solidFill>
              </a:rPr>
              <a:t>Perzentilwerten</a:t>
            </a:r>
            <a:r>
              <a:rPr lang="de-DE" sz="3200" b="1" dirty="0" smtClean="0">
                <a:solidFill>
                  <a:schemeClr val="bg1"/>
                </a:solidFill>
              </a:rPr>
              <a:t> – inkl. HW</a:t>
            </a:r>
            <a:endParaRPr lang="de-DE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8249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914400" y="24923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Referenzperiode 1981 bis 2010</a:t>
            </a:r>
            <a:br>
              <a:rPr lang="de-DE" dirty="0" smtClean="0"/>
            </a:br>
            <a:r>
              <a:rPr lang="de-DE" sz="2200" dirty="0"/>
              <a:t>Gegenüberstellung aller </a:t>
            </a:r>
            <a:r>
              <a:rPr lang="de-DE" sz="2200" dirty="0" smtClean="0"/>
              <a:t>statistischen Kennwerte der Referenzperiode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- Monatsmittelwerte der Jahre 2000 bis 2016 </a:t>
            </a:r>
            <a:br>
              <a:rPr lang="de-DE" sz="2200" dirty="0"/>
            </a:br>
            <a:endParaRPr lang="de-DE" sz="2200" dirty="0"/>
          </a:p>
        </p:txBody>
      </p:sp>
      <p:sp>
        <p:nvSpPr>
          <p:cNvPr id="3" name="Rechteck 2"/>
          <p:cNvSpPr/>
          <p:nvPr/>
        </p:nvSpPr>
        <p:spPr>
          <a:xfrm>
            <a:off x="395536" y="116632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Beispiel für jährliche Auswertung</a:t>
            </a:r>
          </a:p>
        </p:txBody>
      </p:sp>
    </p:spTree>
    <p:extLst>
      <p:ext uri="{BB962C8B-B14F-4D97-AF65-F5344CB8AC3E}">
        <p14:creationId xmlns:p14="http://schemas.microsoft.com/office/powerpoint/2010/main" val="105975060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418762376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2001</a:t>
            </a:r>
          </a:p>
        </p:txBody>
      </p:sp>
    </p:spTree>
    <p:extLst>
      <p:ext uri="{BB962C8B-B14F-4D97-AF65-F5344CB8AC3E}">
        <p14:creationId xmlns:p14="http://schemas.microsoft.com/office/powerpoint/2010/main" val="353942717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2002</a:t>
            </a:r>
          </a:p>
        </p:txBody>
      </p:sp>
    </p:spTree>
    <p:extLst>
      <p:ext uri="{BB962C8B-B14F-4D97-AF65-F5344CB8AC3E}">
        <p14:creationId xmlns:p14="http://schemas.microsoft.com/office/powerpoint/2010/main" val="209213848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2003</a:t>
            </a:r>
          </a:p>
        </p:txBody>
      </p:sp>
    </p:spTree>
    <p:extLst>
      <p:ext uri="{BB962C8B-B14F-4D97-AF65-F5344CB8AC3E}">
        <p14:creationId xmlns:p14="http://schemas.microsoft.com/office/powerpoint/2010/main" val="250504691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2004</a:t>
            </a:r>
          </a:p>
        </p:txBody>
      </p:sp>
    </p:spTree>
    <p:extLst>
      <p:ext uri="{BB962C8B-B14F-4D97-AF65-F5344CB8AC3E}">
        <p14:creationId xmlns:p14="http://schemas.microsoft.com/office/powerpoint/2010/main" val="349139206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2005</a:t>
            </a:r>
          </a:p>
        </p:txBody>
      </p:sp>
    </p:spTree>
    <p:extLst>
      <p:ext uri="{BB962C8B-B14F-4D97-AF65-F5344CB8AC3E}">
        <p14:creationId xmlns:p14="http://schemas.microsoft.com/office/powerpoint/2010/main" val="424993870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2006</a:t>
            </a:r>
          </a:p>
        </p:txBody>
      </p:sp>
    </p:spTree>
    <p:extLst>
      <p:ext uri="{BB962C8B-B14F-4D97-AF65-F5344CB8AC3E}">
        <p14:creationId xmlns:p14="http://schemas.microsoft.com/office/powerpoint/2010/main" val="361626480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2007</a:t>
            </a:r>
          </a:p>
        </p:txBody>
      </p:sp>
    </p:spTree>
    <p:extLst>
      <p:ext uri="{BB962C8B-B14F-4D97-AF65-F5344CB8AC3E}">
        <p14:creationId xmlns:p14="http://schemas.microsoft.com/office/powerpoint/2010/main" val="223209323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 txBox="1">
            <a:spLocks/>
          </p:cNvSpPr>
          <p:nvPr/>
        </p:nvSpPr>
        <p:spPr>
          <a:xfrm>
            <a:off x="467544" y="1412776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7800" lvl="1"/>
            <a:endParaRPr lang="de-DE" sz="1200" b="1" dirty="0" smtClean="0"/>
          </a:p>
          <a:p>
            <a:pPr marL="698500" lvl="1" indent="-342900">
              <a:buFont typeface="+mj-lt"/>
              <a:buAutoNum type="arabicPeriod"/>
            </a:pPr>
            <a:r>
              <a:rPr lang="de-DE" sz="2400" b="1" u="sng" dirty="0" smtClean="0"/>
              <a:t>Teufenvorgabe </a:t>
            </a:r>
            <a:r>
              <a:rPr lang="de-DE" sz="2400" b="1" u="sng" dirty="0"/>
              <a:t>für die Messstellen: ja/nein/welche</a:t>
            </a:r>
            <a:r>
              <a:rPr lang="de-DE" sz="2400" b="1" u="sng" dirty="0" smtClean="0"/>
              <a:t>?</a:t>
            </a:r>
          </a:p>
          <a:p>
            <a:pPr marL="898525" lvl="1" indent="-542925"/>
            <a:endParaRPr lang="de-DE" sz="1200" dirty="0" smtClean="0"/>
          </a:p>
          <a:p>
            <a:pPr marL="820737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Keine feste Teufe definieren, eher als Empfehlung zu sehen - ggf. getrennt nach Locker- und Festgestein  </a:t>
            </a:r>
          </a:p>
          <a:p>
            <a:pPr marL="820737" lvl="1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820737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Beispiel Festgesteins-GWM Thüringens :  Für </a:t>
            </a:r>
            <a:r>
              <a:rPr lang="de-DE" sz="2000" dirty="0"/>
              <a:t>10 % der 106 ausgewerteten Messstellen (insbesondere im Buntsandstein) ist der obere GW-Leiter bis in 60 m Tiefe erschlossen und zeigt nach der o. g. Methodik dennoch deutliche klimatische Einflüsse</a:t>
            </a:r>
            <a:r>
              <a:rPr lang="de-DE" sz="2000" dirty="0" smtClean="0"/>
              <a:t>. Der überwiegende Teil </a:t>
            </a:r>
            <a:r>
              <a:rPr lang="de-DE" sz="2000" smtClean="0"/>
              <a:t>der Messstellen </a:t>
            </a:r>
            <a:r>
              <a:rPr lang="de-DE" sz="2000" dirty="0" smtClean="0"/>
              <a:t>ist zwischen 10 und 30 m tief. </a:t>
            </a:r>
          </a:p>
          <a:p>
            <a:pPr marL="820737" lvl="1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820737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Beobachtet werden soll der </a:t>
            </a:r>
            <a:r>
              <a:rPr lang="de-DE" sz="2000" b="1" u="sng" dirty="0" smtClean="0"/>
              <a:t>obere Grundwasserleiter </a:t>
            </a:r>
            <a:r>
              <a:rPr lang="de-DE" sz="2000" dirty="0" smtClean="0"/>
              <a:t>bzw. das obere GW-Stockwerk. (Entscheidend ist nicht die Messstellentiefe sondern die Ausbautiefe bzw. die Tiefe der </a:t>
            </a:r>
            <a:r>
              <a:rPr lang="de-DE" sz="2000" dirty="0" err="1" smtClean="0"/>
              <a:t>Ringraumhinterfüllung</a:t>
            </a:r>
            <a:r>
              <a:rPr lang="de-DE" sz="2000" dirty="0" smtClean="0"/>
              <a:t>.)</a:t>
            </a:r>
          </a:p>
          <a:p>
            <a:pPr marL="820737" lvl="1" indent="-285750">
              <a:buFont typeface="Arial" panose="020B0604020202020204" pitchFamily="34" charset="0"/>
              <a:buChar char="•"/>
            </a:pPr>
            <a:endParaRPr lang="de-DE" sz="2000" dirty="0" smtClean="0"/>
          </a:p>
          <a:p>
            <a:pPr marL="820737" lvl="1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542925" lvl="1" indent="-7938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5469692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382041188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2009</a:t>
            </a:r>
          </a:p>
        </p:txBody>
      </p:sp>
    </p:spTree>
    <p:extLst>
      <p:ext uri="{BB962C8B-B14F-4D97-AF65-F5344CB8AC3E}">
        <p14:creationId xmlns:p14="http://schemas.microsoft.com/office/powerpoint/2010/main" val="338850317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2010</a:t>
            </a:r>
          </a:p>
        </p:txBody>
      </p:sp>
    </p:spTree>
    <p:extLst>
      <p:ext uri="{BB962C8B-B14F-4D97-AF65-F5344CB8AC3E}">
        <p14:creationId xmlns:p14="http://schemas.microsoft.com/office/powerpoint/2010/main" val="274245589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2011</a:t>
            </a:r>
          </a:p>
        </p:txBody>
      </p:sp>
    </p:spTree>
    <p:extLst>
      <p:ext uri="{BB962C8B-B14F-4D97-AF65-F5344CB8AC3E}">
        <p14:creationId xmlns:p14="http://schemas.microsoft.com/office/powerpoint/2010/main" val="420478683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91148740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3829136192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15395702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577237255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11663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8742661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4"/>
          <p:cNvSpPr txBox="1">
            <a:spLocks/>
          </p:cNvSpPr>
          <p:nvPr/>
        </p:nvSpPr>
        <p:spPr>
          <a:xfrm>
            <a:off x="179512" y="1193850"/>
            <a:ext cx="8784976" cy="50434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69950" lvl="1" indent="-514350" defTabSz="806450">
              <a:spcAft>
                <a:spcPts val="1200"/>
              </a:spcAft>
              <a:buFont typeface="+mj-lt"/>
              <a:buAutoNum type="romanLcPeriod"/>
            </a:pPr>
            <a:r>
              <a:rPr lang="de-DE" sz="2800" dirty="0" smtClean="0"/>
              <a:t>Ausreichend lange und möglichst lückenlose Messreihen mindestens seit 1981</a:t>
            </a:r>
          </a:p>
          <a:p>
            <a:pPr marL="869950" lvl="1" indent="-514350" defTabSz="806450">
              <a:spcAft>
                <a:spcPts val="1200"/>
              </a:spcAft>
              <a:buFont typeface="+mj-lt"/>
              <a:buAutoNum type="romanLcPeriod"/>
            </a:pPr>
            <a:r>
              <a:rPr lang="de-DE" sz="2800" dirty="0" smtClean="0"/>
              <a:t>Gesicherte hydrogeologische Zuordnung (Ziel der Auswertung ist der oberer Grundwasserleiter); Ausbauinformationen sowie geologisches Schichtenverzeichnis der Messstelle sind erforderlich</a:t>
            </a:r>
          </a:p>
          <a:p>
            <a:pPr marL="869950" lvl="1" indent="-514350" defTabSz="806450">
              <a:spcAft>
                <a:spcPts val="1200"/>
              </a:spcAft>
              <a:buFont typeface="+mj-lt"/>
              <a:buAutoNum type="romanLcPeriod"/>
            </a:pPr>
            <a:r>
              <a:rPr lang="de-DE" sz="2800" dirty="0" smtClean="0"/>
              <a:t>Keine Beeinflussung durch Entnahmen bzw. Einleitungen</a:t>
            </a:r>
          </a:p>
          <a:p>
            <a:pPr marL="869950" lvl="1" indent="-514350" defTabSz="806450">
              <a:spcAft>
                <a:spcPts val="1200"/>
              </a:spcAft>
              <a:buFont typeface="+mj-lt"/>
              <a:buAutoNum type="romanLcPeriod"/>
            </a:pPr>
            <a:r>
              <a:rPr lang="de-DE" sz="2800" dirty="0" smtClean="0"/>
              <a:t>Regelmäßige Funktionsprüfungen der Messstellen</a:t>
            </a:r>
          </a:p>
        </p:txBody>
      </p:sp>
      <p:sp>
        <p:nvSpPr>
          <p:cNvPr id="5" name="Rechteck 4"/>
          <p:cNvSpPr/>
          <p:nvPr/>
        </p:nvSpPr>
        <p:spPr>
          <a:xfrm>
            <a:off x="395536" y="116632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Anforderung an die Messstellen</a:t>
            </a:r>
          </a:p>
        </p:txBody>
      </p:sp>
    </p:spTree>
    <p:extLst>
      <p:ext uri="{BB962C8B-B14F-4D97-AF65-F5344CB8AC3E}">
        <p14:creationId xmlns:p14="http://schemas.microsoft.com/office/powerpoint/2010/main" val="353263717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 txBox="1">
            <a:spLocks/>
          </p:cNvSpPr>
          <p:nvPr/>
        </p:nvSpPr>
        <p:spPr>
          <a:xfrm>
            <a:off x="467544" y="28575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Referenzperiode 1981 bis 2010</a:t>
            </a:r>
            <a:br>
              <a:rPr lang="de-DE" dirty="0" smtClean="0"/>
            </a:br>
            <a:r>
              <a:rPr lang="de-DE" sz="2200" dirty="0" smtClean="0"/>
              <a:t>Gegenüberstellung NW-Werte der Referenzperiode </a:t>
            </a:r>
          </a:p>
          <a:p>
            <a:r>
              <a:rPr lang="de-DE" sz="2200" dirty="0" smtClean="0"/>
              <a:t>- </a:t>
            </a:r>
            <a:r>
              <a:rPr lang="de-DE" sz="2200" dirty="0"/>
              <a:t>Monatsmittelwerte </a:t>
            </a:r>
            <a:r>
              <a:rPr lang="de-DE" sz="2200" dirty="0" smtClean="0"/>
              <a:t>2016 </a:t>
            </a:r>
            <a:endParaRPr lang="de-DE" sz="2200" dirty="0"/>
          </a:p>
        </p:txBody>
      </p:sp>
      <p:sp>
        <p:nvSpPr>
          <p:cNvPr id="5" name="Rechteck 4"/>
          <p:cNvSpPr/>
          <p:nvPr/>
        </p:nvSpPr>
        <p:spPr>
          <a:xfrm>
            <a:off x="-180528" y="260648"/>
            <a:ext cx="66247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2800" b="1" dirty="0" smtClean="0">
                <a:solidFill>
                  <a:schemeClr val="bg1"/>
                </a:solidFill>
              </a:rPr>
              <a:t>Anpassung </a:t>
            </a:r>
            <a:r>
              <a:rPr lang="de-DE" sz="2800" b="1" dirty="0">
                <a:solidFill>
                  <a:schemeClr val="bg1"/>
                </a:solidFill>
              </a:rPr>
              <a:t>des </a:t>
            </a:r>
            <a:r>
              <a:rPr lang="de-DE" sz="2800" b="1" dirty="0" smtClean="0">
                <a:solidFill>
                  <a:schemeClr val="bg1"/>
                </a:solidFill>
              </a:rPr>
              <a:t>Referenzzeitraumes</a:t>
            </a:r>
          </a:p>
          <a:p>
            <a:pPr marL="355600" lvl="1"/>
            <a:r>
              <a:rPr lang="de-DE" sz="1600" dirty="0">
                <a:solidFill>
                  <a:schemeClr val="bg1"/>
                </a:solidFill>
              </a:rPr>
              <a:t>sprunghaft nach 10 oder 5 Jahren oder nach Extremereignissen, gleitend</a:t>
            </a:r>
            <a:r>
              <a:rPr lang="de-DE" sz="1600" dirty="0" smtClean="0">
                <a:solidFill>
                  <a:schemeClr val="bg1"/>
                </a:solidFill>
              </a:rPr>
              <a:t>?</a:t>
            </a:r>
            <a:endParaRPr lang="de-DE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99897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uppieren 9"/>
          <p:cNvGrpSpPr/>
          <p:nvPr/>
        </p:nvGrpSpPr>
        <p:grpSpPr>
          <a:xfrm>
            <a:off x="3835069" y="2348880"/>
            <a:ext cx="2808312" cy="1584176"/>
            <a:chOff x="3835069" y="2348880"/>
            <a:chExt cx="2808312" cy="1584176"/>
          </a:xfrm>
        </p:grpSpPr>
        <p:grpSp>
          <p:nvGrpSpPr>
            <p:cNvPr id="3" name="Gruppieren 2"/>
            <p:cNvGrpSpPr/>
            <p:nvPr/>
          </p:nvGrpSpPr>
          <p:grpSpPr>
            <a:xfrm>
              <a:off x="3851920" y="3501008"/>
              <a:ext cx="2592288" cy="432048"/>
              <a:chOff x="3851920" y="3501008"/>
              <a:chExt cx="2592288" cy="432048"/>
            </a:xfrm>
          </p:grpSpPr>
          <p:sp>
            <p:nvSpPr>
              <p:cNvPr id="2" name="Pfeil nach unten 1"/>
              <p:cNvSpPr/>
              <p:nvPr/>
            </p:nvSpPr>
            <p:spPr>
              <a:xfrm>
                <a:off x="3851920" y="3501008"/>
                <a:ext cx="72008" cy="432048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" name="Pfeil nach unten 5"/>
              <p:cNvSpPr/>
              <p:nvPr/>
            </p:nvSpPr>
            <p:spPr>
              <a:xfrm>
                <a:off x="4499992" y="3501008"/>
                <a:ext cx="72008" cy="432048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Pfeil nach unten 6"/>
              <p:cNvSpPr/>
              <p:nvPr/>
            </p:nvSpPr>
            <p:spPr>
              <a:xfrm>
                <a:off x="5148064" y="3501008"/>
                <a:ext cx="72008" cy="432048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" name="Pfeil nach unten 7"/>
              <p:cNvSpPr/>
              <p:nvPr/>
            </p:nvSpPr>
            <p:spPr>
              <a:xfrm>
                <a:off x="5724128" y="3501008"/>
                <a:ext cx="72008" cy="432048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Pfeil nach unten 8"/>
              <p:cNvSpPr/>
              <p:nvPr/>
            </p:nvSpPr>
            <p:spPr>
              <a:xfrm>
                <a:off x="6372200" y="3501008"/>
                <a:ext cx="72008" cy="432048"/>
              </a:xfrm>
              <a:prstGeom prst="downArrow">
                <a:avLst/>
              </a:prstGeom>
              <a:solidFill>
                <a:schemeClr val="accent2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" name="Textfeld 3"/>
            <p:cNvSpPr txBox="1"/>
            <p:nvPr/>
          </p:nvSpPr>
          <p:spPr>
            <a:xfrm>
              <a:off x="3835069" y="2348880"/>
              <a:ext cx="280831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rgbClr val="C00000"/>
                  </a:solidFill>
                </a:rPr>
                <a:t>Extrem niedrige Grundwasserstände von Juni bis Oktober 2016</a:t>
              </a:r>
              <a:endParaRPr lang="de-DE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035393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467544" y="2857500"/>
            <a:ext cx="8229600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Referenzperiode 1991 bis heute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92770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019"/>
            <a:ext cx="8229600" cy="404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067944" y="1716439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771800" y="1716439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1994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971600" y="1716439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2011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131890" y="5949280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747248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 txBox="1">
            <a:spLocks/>
          </p:cNvSpPr>
          <p:nvPr/>
        </p:nvSpPr>
        <p:spPr>
          <a:xfrm>
            <a:off x="467544" y="332656"/>
            <a:ext cx="8229600" cy="4464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8525" lvl="1" indent="-542925">
              <a:buFont typeface="Arial" panose="020B0604020202020204" pitchFamily="34" charset="0"/>
              <a:buChar char="•"/>
            </a:pPr>
            <a:endParaRPr lang="de-DE" sz="1600" b="1" dirty="0"/>
          </a:p>
        </p:txBody>
      </p:sp>
      <p:sp>
        <p:nvSpPr>
          <p:cNvPr id="3" name="Titel 4"/>
          <p:cNvSpPr txBox="1">
            <a:spLocks/>
          </p:cNvSpPr>
          <p:nvPr/>
        </p:nvSpPr>
        <p:spPr>
          <a:xfrm>
            <a:off x="432107" y="1124744"/>
            <a:ext cx="8229600" cy="44644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98525" lvl="1" indent="-542925"/>
            <a:endParaRPr lang="de-DE" sz="1200" dirty="0" smtClean="0"/>
          </a:p>
          <a:p>
            <a:pPr marL="898525" lvl="1" indent="-542925"/>
            <a:endParaRPr lang="de-DE" sz="1200" dirty="0"/>
          </a:p>
          <a:p>
            <a:pPr marL="898525" lvl="1" indent="-542925">
              <a:buFont typeface="+mj-lt"/>
              <a:buAutoNum type="arabicPeriod" startAt="3"/>
            </a:pPr>
            <a:r>
              <a:rPr lang="de-DE" sz="2400" b="1" dirty="0"/>
              <a:t>Datenbasis: Monatsmittel, Wochenmittel, ergänzend gleitende 3-, 6- oder/und 12-Monatsmittelwerte einbeziehen?</a:t>
            </a:r>
          </a:p>
          <a:p>
            <a:pPr marL="898525" lvl="1" indent="-542925">
              <a:buFont typeface="Arial" panose="020B0604020202020204" pitchFamily="34" charset="0"/>
              <a:buChar char="•"/>
            </a:pPr>
            <a:endParaRPr lang="de-DE" sz="2400" b="1" u="sng" dirty="0" smtClean="0"/>
          </a:p>
          <a:p>
            <a:pPr marL="542925" lvl="1" indent="-7938"/>
            <a:endParaRPr lang="de-DE" sz="1600" dirty="0"/>
          </a:p>
          <a:p>
            <a:pPr marL="542925" lvl="1" indent="-7938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5005680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89437"/>
            <a:ext cx="8229600" cy="4147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el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de-DE" b="1" dirty="0" smtClean="0"/>
              <a:t>Monats-/Wochenmittel</a:t>
            </a:r>
            <a:endParaRPr lang="de-DE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t="49024" r="14584" b="23571"/>
          <a:stretch/>
        </p:blipFill>
        <p:spPr bwMode="auto">
          <a:xfrm>
            <a:off x="1475656" y="3816350"/>
            <a:ext cx="66421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8028384" y="3645024"/>
            <a:ext cx="64807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3646211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40219"/>
            <a:ext cx="8229600" cy="4045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395536" y="116632"/>
            <a:ext cx="59046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/>
            <a:r>
              <a:rPr lang="de-DE" sz="3200" b="1" dirty="0" smtClean="0">
                <a:solidFill>
                  <a:schemeClr val="bg1"/>
                </a:solidFill>
              </a:rPr>
              <a:t>Festlegung </a:t>
            </a:r>
            <a:r>
              <a:rPr lang="de-DE" sz="3200" b="1" dirty="0">
                <a:solidFill>
                  <a:schemeClr val="bg1"/>
                </a:solidFill>
              </a:rPr>
              <a:t>zu </a:t>
            </a:r>
            <a:r>
              <a:rPr lang="de-DE" sz="3200" b="1" dirty="0" smtClean="0">
                <a:solidFill>
                  <a:schemeClr val="bg1"/>
                </a:solidFill>
              </a:rPr>
              <a:t>den </a:t>
            </a:r>
            <a:r>
              <a:rPr lang="de-DE" sz="3200" b="1" dirty="0" err="1" smtClean="0">
                <a:solidFill>
                  <a:schemeClr val="bg1"/>
                </a:solidFill>
              </a:rPr>
              <a:t>Perzentilwerten</a:t>
            </a:r>
            <a:r>
              <a:rPr lang="de-DE" sz="3200" b="1" dirty="0" smtClean="0">
                <a:solidFill>
                  <a:schemeClr val="bg1"/>
                </a:solidFill>
              </a:rPr>
              <a:t> – nur NW</a:t>
            </a:r>
            <a:endParaRPr lang="de-DE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54194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Microsoft Office PowerPoint</Application>
  <PresentationFormat>Bildschirmpräsentation (4:3)</PresentationFormat>
  <Paragraphs>64</Paragraphs>
  <Slides>29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2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  <vt:lpstr>Referenzperiode 1991 bis heute</vt:lpstr>
      <vt:lpstr>PowerPoint-Präsentation</vt:lpstr>
      <vt:lpstr>PowerPoint-Präsentation</vt:lpstr>
      <vt:lpstr>Monats-/Wochenmittel</vt:lpstr>
      <vt:lpstr>PowerPoint-Präsentation</vt:lpstr>
      <vt:lpstr>PowerPoint-Präsentation</vt:lpstr>
      <vt:lpstr>Referenzperiode 1981 bis 2010 Gegenüberstellung aller statistischen Kennwerte der Referenzperiode  - Monatsmittelwerte der Jahre 2000 bis 2016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TLUG Peters, Annett</dc:creator>
  <cp:lastModifiedBy>Knotek, Pavel</cp:lastModifiedBy>
  <cp:revision>45</cp:revision>
  <dcterms:created xsi:type="dcterms:W3CDTF">2017-11-08T15:29:08Z</dcterms:created>
  <dcterms:modified xsi:type="dcterms:W3CDTF">2018-01-09T09:20:48Z</dcterms:modified>
</cp:coreProperties>
</file>