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>
  <p:sldMasterIdLst>
    <p:sldMasterId id="2147483651" r:id="rId1"/>
  </p:sldMasterIdLst>
  <p:notesMasterIdLst>
    <p:notesMasterId r:id="rId7"/>
  </p:notesMasterIdLst>
  <p:handoutMasterIdLst>
    <p:handoutMasterId r:id="rId8"/>
  </p:handoutMasterIdLst>
  <p:sldIdLst>
    <p:sldId id="266" r:id="rId2"/>
    <p:sldId id="271" r:id="rId3"/>
    <p:sldId id="274" r:id="rId4"/>
    <p:sldId id="277" r:id="rId5"/>
    <p:sldId id="278" r:id="rId6"/>
  </p:sldIdLst>
  <p:sldSz cx="9144000" cy="6858000" type="screen4x3"/>
  <p:notesSz cx="6669088" cy="9872663"/>
  <p:defaultTextStyle>
    <a:defPPr>
      <a:defRPr lang="de-DE"/>
    </a:defPPr>
    <a:lvl1pPr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ＭＳ Ｐゴシック" pitchFamily="34" charset="-128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482">
          <p15:clr>
            <a:srgbClr val="A4A3A4"/>
          </p15:clr>
        </p15:guide>
        <p15:guide id="2" orient="horz" pos="4065">
          <p15:clr>
            <a:srgbClr val="A4A3A4"/>
          </p15:clr>
        </p15:guide>
        <p15:guide id="3" orient="horz" pos="1434">
          <p15:clr>
            <a:srgbClr val="A4A3A4"/>
          </p15:clr>
        </p15:guide>
        <p15:guide id="4" orient="horz" pos="2750">
          <p15:clr>
            <a:srgbClr val="A4A3A4"/>
          </p15:clr>
        </p15:guide>
        <p15:guide id="5" orient="horz" pos="2659">
          <p15:clr>
            <a:srgbClr val="A4A3A4"/>
          </p15:clr>
        </p15:guide>
        <p15:guide id="6" pos="295">
          <p15:clr>
            <a:srgbClr val="A4A3A4"/>
          </p15:clr>
        </p15:guide>
        <p15:guide id="7" pos="5465">
          <p15:clr>
            <a:srgbClr val="A4A3A4"/>
          </p15:clr>
        </p15:guide>
        <p15:guide id="8" pos="1927">
          <p15:clr>
            <a:srgbClr val="A4A3A4"/>
          </p15:clr>
        </p15:guide>
        <p15:guide id="9" pos="2064">
          <p15:clr>
            <a:srgbClr val="A4A3A4"/>
          </p15:clr>
        </p15:guide>
        <p15:guide id="10" pos="3696">
          <p15:clr>
            <a:srgbClr val="A4A3A4"/>
          </p15:clr>
        </p15:guide>
        <p15:guide id="11" pos="3833">
          <p15:clr>
            <a:srgbClr val="A4A3A4"/>
          </p15:clr>
        </p15:guide>
        <p15:guide id="12" pos="2835">
          <p15:clr>
            <a:srgbClr val="A4A3A4"/>
          </p15:clr>
        </p15:guide>
        <p15:guide id="13" pos="292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E7EDE9"/>
    <a:srgbClr val="FFFFCC"/>
    <a:srgbClr val="CC3300"/>
    <a:srgbClr val="008A3E"/>
    <a:srgbClr val="008444"/>
    <a:srgbClr val="CBD9CF"/>
    <a:srgbClr val="00A226"/>
    <a:srgbClr val="CC0000"/>
    <a:srgbClr val="00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348" autoAdjust="0"/>
    <p:restoredTop sz="94673" autoAdjust="0"/>
  </p:normalViewPr>
  <p:slideViewPr>
    <p:cSldViewPr showGuides="1">
      <p:cViewPr>
        <p:scale>
          <a:sx n="114" d="100"/>
          <a:sy n="114" d="100"/>
        </p:scale>
        <p:origin x="-1632" y="180"/>
      </p:cViewPr>
      <p:guideLst>
        <p:guide orient="horz" pos="482"/>
        <p:guide orient="horz" pos="4065"/>
        <p:guide orient="horz" pos="1434"/>
        <p:guide orient="horz" pos="2750"/>
        <p:guide orient="horz" pos="2659"/>
        <p:guide pos="295"/>
        <p:guide pos="5465"/>
        <p:guide pos="1927"/>
        <p:guide pos="2064"/>
        <p:guide pos="3696"/>
        <p:guide pos="3833"/>
        <p:guide pos="2835"/>
        <p:guide pos="2925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74" d="100"/>
        <a:sy n="174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3778250" y="0"/>
            <a:ext cx="2889250" cy="49371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B5F2CB-E18A-4261-A777-331915916D99}" type="datetimeFigureOut">
              <a:rPr lang="de-DE" smtClean="0"/>
              <a:t>18.05.2018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3778250" y="9377363"/>
            <a:ext cx="2889250" cy="49371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ADC3973-4C40-4F5D-BBDA-068A994A8B3E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79970848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88936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779726" y="0"/>
            <a:ext cx="288936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2772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866775" y="739775"/>
            <a:ext cx="4935538" cy="370363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307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888793" y="4689476"/>
            <a:ext cx="4891502" cy="4443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noProof="0"/>
              <a:t>Mastertextformat bearbeiten</a:t>
            </a:r>
          </a:p>
          <a:p>
            <a:pPr lvl="1"/>
            <a:r>
              <a:rPr lang="de-DE" noProof="0"/>
              <a:t>Zweite Ebene</a:t>
            </a:r>
          </a:p>
          <a:p>
            <a:pPr lvl="2"/>
            <a:r>
              <a:rPr lang="de-DE" noProof="0"/>
              <a:t>Dritte Ebene</a:t>
            </a:r>
          </a:p>
          <a:p>
            <a:pPr lvl="3"/>
            <a:r>
              <a:rPr lang="de-DE" noProof="0"/>
              <a:t>Vierte Ebene</a:t>
            </a:r>
          </a:p>
          <a:p>
            <a:pPr lvl="4"/>
            <a:r>
              <a:rPr lang="de-DE" noProof="0"/>
              <a:t>Fünfte Ebene</a:t>
            </a:r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9378951"/>
            <a:ext cx="288936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endParaRPr lang="de-DE"/>
          </a:p>
        </p:txBody>
      </p:sp>
      <p:sp>
        <p:nvSpPr>
          <p:cNvPr id="307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779726" y="9378951"/>
            <a:ext cx="2889362" cy="493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ea typeface="ＭＳ Ｐゴシック" pitchFamily="1" charset="-128"/>
              </a:defRPr>
            </a:lvl1pPr>
          </a:lstStyle>
          <a:p>
            <a:pPr>
              <a:defRPr/>
            </a:pPr>
            <a:fld id="{64027DFC-7520-40BE-9464-0AD675821D8F}" type="slidenum">
              <a:rPr lang="de-DE"/>
              <a:pPr>
                <a:defRPr/>
              </a:pPr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335656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ＭＳ Ｐゴシック" pitchFamily="1" charset="-128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34" charset="-128"/>
              </a:defRPr>
            </a:lvl9pPr>
          </a:lstStyle>
          <a:p>
            <a:fld id="{ED0198E1-2966-4110-938F-24A4DA0CA96A}" type="slidenum">
              <a:rPr lang="de-DE" altLang="de-DE" sz="1200" smtClean="0"/>
              <a:pPr/>
              <a:t>1</a:t>
            </a:fld>
            <a:endParaRPr lang="de-DE" altLang="de-DE" sz="1200"/>
          </a:p>
        </p:txBody>
      </p:sp>
      <p:sp>
        <p:nvSpPr>
          <p:cNvPr id="3379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3796" name="Rectangle 3"/>
          <p:cNvSpPr>
            <a:spLocks noGrp="1" noChangeArrowheads="1"/>
          </p:cNvSpPr>
          <p:nvPr>
            <p:ph type="body" idx="1"/>
          </p:nvPr>
        </p:nvSpPr>
        <p:spPr>
          <a:noFill/>
        </p:spPr>
        <p:txBody>
          <a:bodyPr/>
          <a:lstStyle/>
          <a:p>
            <a:pPr eaLnBrk="1" hangingPunct="1"/>
            <a:endParaRPr lang="de-DE" altLang="de-DE">
              <a:ea typeface="ＭＳ Ｐゴシック" pitchFamily="34" charset="-128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8" descr="SMUL_001_O_RGB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404813"/>
            <a:ext cx="36274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" name="Foliennummernplatzhalter 1"/>
          <p:cNvSpPr txBox="1">
            <a:spLocks/>
          </p:cNvSpPr>
          <p:nvPr userDrawn="1"/>
        </p:nvSpPr>
        <p:spPr>
          <a:xfrm>
            <a:off x="576287" y="6453188"/>
            <a:ext cx="684213" cy="40481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pPr algn="r">
              <a:defRPr/>
            </a:pPr>
            <a:fld id="{D08C880C-0A8C-4317-9547-D8CC66EDAC20}" type="slidenum">
              <a:rPr lang="de-DE" sz="1200" smtClean="0">
                <a:solidFill>
                  <a:srgbClr val="828480"/>
                </a:solidFill>
              </a:rPr>
              <a:pPr algn="r">
                <a:defRPr/>
              </a:pPr>
              <a:t>‹Nr.›</a:t>
            </a:fld>
            <a:endParaRPr lang="de-DE" sz="1200" dirty="0">
              <a:solidFill>
                <a:srgbClr val="828480"/>
              </a:solidFill>
            </a:endParaRPr>
          </a:p>
        </p:txBody>
      </p:sp>
      <p:sp>
        <p:nvSpPr>
          <p:cNvPr id="6" name="Textplatzhalter 4"/>
          <p:cNvSpPr txBox="1">
            <a:spLocks/>
          </p:cNvSpPr>
          <p:nvPr userDrawn="1"/>
        </p:nvSpPr>
        <p:spPr bwMode="auto">
          <a:xfrm>
            <a:off x="1116037" y="6453188"/>
            <a:ext cx="6264275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l">
              <a:spcBef>
                <a:spcPct val="100000"/>
              </a:spcBef>
              <a:buClr>
                <a:schemeClr val="accent1"/>
              </a:buClr>
              <a:defRPr/>
            </a:pPr>
            <a:r>
              <a:rPr lang="de-DE" sz="1200" dirty="0">
                <a:solidFill>
                  <a:srgbClr val="828480"/>
                </a:solidFill>
              </a:rPr>
              <a:t>| 04. Dezember</a:t>
            </a:r>
            <a:r>
              <a:rPr lang="de-DE" sz="1200" baseline="0" dirty="0">
                <a:solidFill>
                  <a:srgbClr val="828480"/>
                </a:solidFill>
              </a:rPr>
              <a:t> </a:t>
            </a:r>
            <a:r>
              <a:rPr lang="de-DE" sz="1200" dirty="0">
                <a:solidFill>
                  <a:srgbClr val="828480"/>
                </a:solidFill>
              </a:rPr>
              <a:t> 2014 | </a:t>
            </a:r>
            <a:r>
              <a:rPr lang="de-DE" sz="1200" dirty="0">
                <a:solidFill>
                  <a:schemeClr val="accent1">
                    <a:lumMod val="75000"/>
                  </a:schemeClr>
                </a:solidFill>
              </a:rPr>
              <a:t>Kerstin Jenemann</a:t>
            </a:r>
          </a:p>
        </p:txBody>
      </p:sp>
      <p:sp>
        <p:nvSpPr>
          <p:cNvPr id="110596" name="Rectangle 4"/>
          <p:cNvSpPr>
            <a:spLocks noGrp="1" noChangeArrowheads="1"/>
          </p:cNvSpPr>
          <p:nvPr>
            <p:ph type="ctrTitle"/>
          </p:nvPr>
        </p:nvSpPr>
        <p:spPr>
          <a:xfrm>
            <a:off x="438150" y="981075"/>
            <a:ext cx="6654800" cy="647700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de-DE" noProof="0"/>
              <a:t>Titelmasterformat durch Klicken bearbeiten</a:t>
            </a:r>
          </a:p>
        </p:txBody>
      </p:sp>
      <p:sp>
        <p:nvSpPr>
          <p:cNvPr id="11059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438150" y="1579563"/>
            <a:ext cx="6654800" cy="360362"/>
          </a:xfrm>
        </p:spPr>
        <p:txBody>
          <a:bodyPr wrap="none" anchor="b"/>
          <a:lstStyle>
            <a:lvl1pPr marL="0" indent="0">
              <a:buFont typeface="Arial Unicode MS" pitchFamily="34" charset="-128"/>
              <a:buNone/>
              <a:defRPr sz="2400">
                <a:solidFill>
                  <a:schemeClr val="accent1"/>
                </a:solidFill>
              </a:defRPr>
            </a:lvl1pPr>
          </a:lstStyle>
          <a:p>
            <a:pPr lvl="0"/>
            <a:r>
              <a:rPr lang="de-DE" noProof="0"/>
              <a:t>Formatvorlage des Untertitelmasters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2891097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105848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38925" y="438150"/>
            <a:ext cx="2066925" cy="5791200"/>
          </a:xfrm>
        </p:spPr>
        <p:txBody>
          <a:bodyPr vert="eaVert"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38150" y="438150"/>
            <a:ext cx="6048375" cy="5791200"/>
          </a:xfrm>
        </p:spPr>
        <p:txBody>
          <a:bodyPr vert="eaVert"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48702818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Titel, Text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38150" y="438150"/>
            <a:ext cx="6654800" cy="1190625"/>
          </a:xfrm>
        </p:spPr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sz="half" idx="1"/>
          </p:nvPr>
        </p:nvSpPr>
        <p:spPr>
          <a:xfrm>
            <a:off x="438150" y="2381250"/>
            <a:ext cx="4057650" cy="38481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381250"/>
            <a:ext cx="4057650" cy="3848100"/>
          </a:xfrm>
        </p:spPr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369495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32535096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16508469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38150" y="2381250"/>
            <a:ext cx="4057650" cy="384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2381250"/>
            <a:ext cx="4057650" cy="38481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16418380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</p:spTree>
    <p:extLst>
      <p:ext uri="{BB962C8B-B14F-4D97-AF65-F5344CB8AC3E}">
        <p14:creationId xmlns:p14="http://schemas.microsoft.com/office/powerpoint/2010/main" val="28125598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Titelmasterformat durch Klicken bearbeiten</a:t>
            </a:r>
          </a:p>
        </p:txBody>
      </p:sp>
    </p:spTree>
    <p:extLst>
      <p:ext uri="{BB962C8B-B14F-4D97-AF65-F5344CB8AC3E}">
        <p14:creationId xmlns:p14="http://schemas.microsoft.com/office/powerpoint/2010/main" val="27805532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4644805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Textmasterformat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30856750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de-DE"/>
              <a:t>Titelmasterformat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de-DE" noProof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/>
              <a:t>Textmasterformat bearbeiten</a:t>
            </a:r>
          </a:p>
        </p:txBody>
      </p:sp>
    </p:spTree>
    <p:extLst>
      <p:ext uri="{BB962C8B-B14F-4D97-AF65-F5344CB8AC3E}">
        <p14:creationId xmlns:p14="http://schemas.microsoft.com/office/powerpoint/2010/main" val="24698336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38150" y="438150"/>
            <a:ext cx="6654800" cy="1190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/>
              <a:t>Mastertitelformat bearbeiten</a:t>
            </a:r>
          </a:p>
        </p:txBody>
      </p:sp>
      <p:sp>
        <p:nvSpPr>
          <p:cNvPr id="1027" name="Rectangle 5"/>
          <p:cNvSpPr>
            <a:spLocks noGrp="1" noChangeArrowheads="1"/>
          </p:cNvSpPr>
          <p:nvPr>
            <p:ph type="body" idx="1"/>
          </p:nvPr>
        </p:nvSpPr>
        <p:spPr bwMode="auto">
          <a:xfrm>
            <a:off x="438150" y="2381250"/>
            <a:ext cx="8267700" cy="38481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de-DE" altLang="de-DE" dirty="0"/>
              <a:t>Mastertextformat bearbeiten</a:t>
            </a:r>
          </a:p>
          <a:p>
            <a:pPr lvl="1"/>
            <a:r>
              <a:rPr lang="de-DE" altLang="de-DE" dirty="0"/>
              <a:t>Zweite Ebene</a:t>
            </a:r>
          </a:p>
          <a:p>
            <a:pPr lvl="2"/>
            <a:r>
              <a:rPr lang="de-DE" altLang="de-DE" dirty="0"/>
              <a:t>Dritte Ebene</a:t>
            </a:r>
          </a:p>
          <a:p>
            <a:pPr lvl="3"/>
            <a:r>
              <a:rPr lang="de-DE" altLang="de-DE" dirty="0"/>
              <a:t>Vierte Ebene</a:t>
            </a:r>
          </a:p>
          <a:p>
            <a:pPr lvl="4"/>
            <a:r>
              <a:rPr lang="de-DE" altLang="de-DE" dirty="0"/>
              <a:t>Fünfte Ebene</a:t>
            </a:r>
          </a:p>
        </p:txBody>
      </p:sp>
      <p:pic>
        <p:nvPicPr>
          <p:cNvPr id="1028" name="Picture 12" descr="SMUL_001_O_RGB"/>
          <p:cNvPicPr>
            <a:picLocks noChangeAspect="1" noChangeArrowheads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8413" y="404813"/>
            <a:ext cx="36274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Foliennummernplatzhalter 1"/>
          <p:cNvSpPr txBox="1">
            <a:spLocks/>
          </p:cNvSpPr>
          <p:nvPr userDrawn="1"/>
        </p:nvSpPr>
        <p:spPr>
          <a:xfrm>
            <a:off x="288255" y="6453188"/>
            <a:ext cx="684213" cy="404812"/>
          </a:xfrm>
          <a:prstGeom prst="rect">
            <a:avLst/>
          </a:prstGeom>
        </p:spPr>
        <p:txBody>
          <a:bodyPr/>
          <a:lstStyle>
            <a:defPPr>
              <a:defRPr lang="de-DE"/>
            </a:defPPr>
            <a:lvl1pPr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1pPr>
            <a:lvl2pPr marL="4572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2pPr>
            <a:lvl3pPr marL="9144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3pPr>
            <a:lvl4pPr marL="13716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4pPr>
            <a:lvl5pPr marL="1828800" algn="ctr" rtl="0" eaLnBrk="0" fontAlgn="base" hangingPunct="0">
              <a:spcBef>
                <a:spcPct val="0"/>
              </a:spcBef>
              <a:spcAft>
                <a:spcPct val="0"/>
              </a:spcAft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5pPr>
            <a:lvl6pPr marL="22860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6pPr>
            <a:lvl7pPr marL="27432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7pPr>
            <a:lvl8pPr marL="32004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8pPr>
            <a:lvl9pPr marL="3657600" algn="l" defTabSz="914400" rtl="0" eaLnBrk="1" latinLnBrk="0" hangingPunct="1">
              <a:defRPr sz="2400" kern="1200">
                <a:solidFill>
                  <a:schemeClr val="tx1"/>
                </a:solidFill>
                <a:latin typeface="Arial" charset="0"/>
                <a:ea typeface="ＭＳ Ｐゴシック" pitchFamily="1" charset="-128"/>
                <a:cs typeface="+mn-cs"/>
              </a:defRPr>
            </a:lvl9pPr>
          </a:lstStyle>
          <a:p>
            <a:pPr algn="r">
              <a:defRPr/>
            </a:pPr>
            <a:fld id="{40287DF9-9F63-4229-B82E-C716BB4AEC5D}" type="slidenum">
              <a:rPr lang="de-DE" sz="1200" smtClean="0">
                <a:solidFill>
                  <a:srgbClr val="828480"/>
                </a:solidFill>
              </a:rPr>
              <a:pPr algn="r">
                <a:defRPr/>
              </a:pPr>
              <a:t>‹Nr.›</a:t>
            </a:fld>
            <a:endParaRPr lang="de-DE" sz="1200" dirty="0">
              <a:solidFill>
                <a:srgbClr val="828480"/>
              </a:solidFill>
            </a:endParaRPr>
          </a:p>
        </p:txBody>
      </p:sp>
      <p:sp>
        <p:nvSpPr>
          <p:cNvPr id="1030" name="Textplatzhalter 4"/>
          <p:cNvSpPr txBox="1">
            <a:spLocks/>
          </p:cNvSpPr>
          <p:nvPr userDrawn="1"/>
        </p:nvSpPr>
        <p:spPr bwMode="auto">
          <a:xfrm>
            <a:off x="828005" y="6453188"/>
            <a:ext cx="7776443" cy="404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1pPr>
            <a:lvl2pPr marL="742950" indent="-28575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2pPr>
            <a:lvl3pPr marL="11430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3pPr>
            <a:lvl4pPr marL="16002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4pPr>
            <a:lvl5pPr marL="2057400" indent="-228600"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5pPr>
            <a:lvl6pPr marL="25146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6pPr>
            <a:lvl7pPr marL="29718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7pPr>
            <a:lvl8pPr marL="34290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8pPr>
            <a:lvl9pPr marL="3886200" indent="-228600" algn="ctr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Arial" charset="0"/>
                <a:ea typeface="ＭＳ Ｐゴシック" pitchFamily="1" charset="-128"/>
              </a:defRPr>
            </a:lvl9pPr>
          </a:lstStyle>
          <a:p>
            <a:pPr algn="l">
              <a:spcBef>
                <a:spcPct val="100000"/>
              </a:spcBef>
              <a:buClr>
                <a:schemeClr val="accent1"/>
              </a:buClr>
              <a:defRPr/>
            </a:pPr>
            <a:r>
              <a:rPr lang="de-DE" sz="1200" dirty="0">
                <a:solidFill>
                  <a:srgbClr val="828480"/>
                </a:solidFill>
              </a:rPr>
              <a:t>| </a:t>
            </a:r>
            <a:r>
              <a:rPr lang="de-DE" sz="1200" dirty="0" smtClean="0">
                <a:solidFill>
                  <a:srgbClr val="828480"/>
                </a:solidFill>
              </a:rPr>
              <a:t>16.-17.</a:t>
            </a:r>
            <a:r>
              <a:rPr lang="de-DE" sz="1200" baseline="0" dirty="0" smtClean="0">
                <a:solidFill>
                  <a:srgbClr val="828480"/>
                </a:solidFill>
              </a:rPr>
              <a:t> Mai 2018 </a:t>
            </a:r>
            <a:r>
              <a:rPr lang="de-DE" sz="1200" dirty="0" smtClean="0">
                <a:solidFill>
                  <a:srgbClr val="828480"/>
                </a:solidFill>
              </a:rPr>
              <a:t>| </a:t>
            </a:r>
            <a:r>
              <a:rPr lang="de-DE" sz="1200" dirty="0">
                <a:solidFill>
                  <a:schemeClr val="accent1">
                    <a:lumMod val="75000"/>
                  </a:schemeClr>
                </a:solidFill>
              </a:rPr>
              <a:t>Referat</a:t>
            </a:r>
            <a:r>
              <a:rPr lang="de-DE" sz="1200" baseline="0" dirty="0">
                <a:solidFill>
                  <a:schemeClr val="accent1">
                    <a:lumMod val="75000"/>
                  </a:schemeClr>
                </a:solidFill>
              </a:rPr>
              <a:t> Oberflächenwasser, Wasserrahmenrichtlinie </a:t>
            </a:r>
            <a:r>
              <a:rPr lang="de-DE" sz="1200" dirty="0">
                <a:solidFill>
                  <a:schemeClr val="accent1">
                    <a:lumMod val="75000"/>
                  </a:schemeClr>
                </a:solidFill>
              </a:rPr>
              <a:t>Sylvia Rohde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17" r:id="rId1"/>
    <p:sldLayoutId id="2147483906" r:id="rId2"/>
    <p:sldLayoutId id="2147483907" r:id="rId3"/>
    <p:sldLayoutId id="2147483908" r:id="rId4"/>
    <p:sldLayoutId id="2147483909" r:id="rId5"/>
    <p:sldLayoutId id="2147483910" r:id="rId6"/>
    <p:sldLayoutId id="2147483911" r:id="rId7"/>
    <p:sldLayoutId id="2147483912" r:id="rId8"/>
    <p:sldLayoutId id="2147483913" r:id="rId9"/>
    <p:sldLayoutId id="2147483914" r:id="rId10"/>
    <p:sldLayoutId id="2147483915" r:id="rId11"/>
    <p:sldLayoutId id="2147483916" r:id="rId12"/>
  </p:sldLayoutIdLst>
  <p:timing>
    <p:tnLst>
      <p:par>
        <p:cTn id="1" dur="indefinite" restart="never" nodeType="tmRoot"/>
      </p:par>
    </p:tnLst>
  </p:timing>
  <p:hf hdr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5pPr>
      <a:lvl6pPr marL="4572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6pPr>
      <a:lvl7pPr marL="9144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sz="2600">
          <a:solidFill>
            <a:schemeClr val="tx2"/>
          </a:solidFill>
          <a:latin typeface="Arial" charset="0"/>
          <a:ea typeface="ＭＳ Ｐゴシック" pitchFamily="1" charset="-128"/>
        </a:defRPr>
      </a:lvl9pPr>
    </p:titleStyle>
    <p:bodyStyle>
      <a:lvl1pPr marL="355600" indent="-355600" algn="l" rtl="0" eaLnBrk="0" fontAlgn="base" hangingPunct="0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901700" indent="-366713" algn="l" rtl="0" eaLnBrk="0" fontAlgn="base" hangingPunct="0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2pPr>
      <a:lvl3pPr marL="1435100" indent="-354013" algn="l" rtl="0" eaLnBrk="0" fontAlgn="base" hangingPunct="0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3pPr>
      <a:lvl4pPr marL="1970088" indent="-355600" algn="l" rtl="0" eaLnBrk="0" fontAlgn="base" hangingPunct="0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4pPr>
      <a:lvl5pPr marL="2517775" indent="-368300" algn="l" rtl="0" eaLnBrk="0" fontAlgn="base" hangingPunct="0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5pPr>
      <a:lvl6pPr marL="2974975" indent="-368300" algn="l" rtl="0" fontAlgn="base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6pPr>
      <a:lvl7pPr marL="3432175" indent="-368300" algn="l" rtl="0" fontAlgn="base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7pPr>
      <a:lvl8pPr marL="3889375" indent="-368300" algn="l" rtl="0" fontAlgn="base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8pPr>
      <a:lvl9pPr marL="4346575" indent="-368300" algn="l" rtl="0" fontAlgn="base">
        <a:spcBef>
          <a:spcPct val="100000"/>
        </a:spcBef>
        <a:spcAft>
          <a:spcPct val="0"/>
        </a:spcAft>
        <a:buClr>
          <a:schemeClr val="accent1"/>
        </a:buClr>
        <a:buFont typeface="Arial Unicode MS" pitchFamily="34" charset="-128"/>
        <a:buChar char="❙"/>
        <a:defRPr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7" Type="http://schemas.openxmlformats.org/officeDocument/2006/relationships/image" Target="../media/image5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emf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8916" name="Picture 4" descr="F:\Zeichen\Chemie\Chemie_FOTOS\j040657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88" y="1654641"/>
            <a:ext cx="9145588" cy="47251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23" descr="WelleOben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3066"/>
          <a:stretch>
            <a:fillRect/>
          </a:stretch>
        </p:blipFill>
        <p:spPr bwMode="auto">
          <a:xfrm>
            <a:off x="1588" y="0"/>
            <a:ext cx="9144000" cy="24209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7" descr="WelleUnten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154"/>
          <a:stretch>
            <a:fillRect/>
          </a:stretch>
        </p:blipFill>
        <p:spPr bwMode="auto">
          <a:xfrm>
            <a:off x="0" y="5229225"/>
            <a:ext cx="9144000" cy="1628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077" name="Rectangle 5"/>
          <p:cNvSpPr>
            <a:spLocks noGrp="1" noChangeArrowheads="1"/>
          </p:cNvSpPr>
          <p:nvPr>
            <p:ph type="subTitle" idx="1"/>
          </p:nvPr>
        </p:nvSpPr>
        <p:spPr>
          <a:xfrm>
            <a:off x="179512" y="1412305"/>
            <a:ext cx="6913438" cy="836712"/>
          </a:xfrm>
        </p:spPr>
        <p:txBody>
          <a:bodyPr/>
          <a:lstStyle/>
          <a:p>
            <a:pPr eaLnBrk="1" hangingPunct="1">
              <a:spcBef>
                <a:spcPts val="0"/>
              </a:spcBef>
            </a:pPr>
            <a:r>
              <a:rPr lang="de-DE" altLang="de-DE" sz="2000" b="1" dirty="0" smtClean="0">
                <a:solidFill>
                  <a:schemeClr val="tx1"/>
                </a:solidFill>
              </a:rPr>
              <a:t>für </a:t>
            </a:r>
            <a:r>
              <a:rPr lang="de-DE" altLang="de-DE" sz="2000" b="1" dirty="0">
                <a:solidFill>
                  <a:schemeClr val="tx1"/>
                </a:solidFill>
              </a:rPr>
              <a:t>das Grenzprofil in </a:t>
            </a:r>
            <a:r>
              <a:rPr lang="de-DE" sz="2000" b="1" dirty="0" err="1">
                <a:solidFill>
                  <a:schemeClr val="tx1"/>
                </a:solidFill>
              </a:rPr>
              <a:t>Hřensko</a:t>
            </a:r>
            <a:r>
              <a:rPr lang="de-DE" altLang="de-DE" sz="2000" b="1" dirty="0">
                <a:solidFill>
                  <a:schemeClr val="tx1"/>
                </a:solidFill>
              </a:rPr>
              <a:t>/</a:t>
            </a:r>
            <a:r>
              <a:rPr lang="de-DE" altLang="de-DE" sz="2000" b="1" dirty="0" err="1">
                <a:solidFill>
                  <a:schemeClr val="tx1"/>
                </a:solidFill>
              </a:rPr>
              <a:t>Schmilka</a:t>
            </a:r>
            <a:r>
              <a:rPr lang="cs-CZ" altLang="de-DE" sz="2000" b="1" dirty="0">
                <a:solidFill>
                  <a:schemeClr val="tx1"/>
                </a:solidFill>
              </a:rPr>
              <a:t> </a:t>
            </a:r>
          </a:p>
          <a:p>
            <a:pPr eaLnBrk="1" hangingPunct="1">
              <a:spcBef>
                <a:spcPts val="0"/>
              </a:spcBef>
            </a:pPr>
            <a:r>
              <a:rPr lang="cs-CZ" altLang="de-DE" sz="2000" b="1" dirty="0" smtClean="0">
                <a:solidFill>
                  <a:srgbClr val="0000FF"/>
                </a:solidFill>
              </a:rPr>
              <a:t>pro </a:t>
            </a:r>
            <a:r>
              <a:rPr lang="cs-CZ" altLang="de-DE" sz="2000" b="1" dirty="0">
                <a:solidFill>
                  <a:srgbClr val="0000FF"/>
                </a:solidFill>
              </a:rPr>
              <a:t>hraniční profil Hřensko-Schmilka</a:t>
            </a:r>
            <a:endParaRPr lang="de-DE" altLang="de-DE" sz="2000" b="1" dirty="0">
              <a:solidFill>
                <a:srgbClr val="0000FF"/>
              </a:solidFill>
            </a:endParaRPr>
          </a:p>
        </p:txBody>
      </p:sp>
      <p:sp>
        <p:nvSpPr>
          <p:cNvPr id="3078" name="Rectangle 12"/>
          <p:cNvSpPr>
            <a:spLocks noGrp="1" noChangeArrowheads="1"/>
          </p:cNvSpPr>
          <p:nvPr>
            <p:ph type="ctrTitle"/>
          </p:nvPr>
        </p:nvSpPr>
        <p:spPr>
          <a:xfrm>
            <a:off x="179512" y="943818"/>
            <a:ext cx="6523582" cy="575593"/>
          </a:xfrm>
          <a:noFill/>
        </p:spPr>
        <p:txBody>
          <a:bodyPr/>
          <a:lstStyle/>
          <a:p>
            <a:r>
              <a:rPr lang="de-DE" sz="2400" b="1" dirty="0"/>
              <a:t>Alarm- und Informations-Schwellenwerte</a:t>
            </a:r>
            <a:r>
              <a:rPr lang="cs-CZ" sz="2400" b="1" dirty="0"/>
              <a:t/>
            </a:r>
            <a:br>
              <a:rPr lang="cs-CZ" sz="2400" b="1" dirty="0"/>
            </a:br>
            <a:r>
              <a:rPr lang="cs-CZ" sz="2400" b="1" dirty="0" smtClean="0">
                <a:solidFill>
                  <a:srgbClr val="0000FF"/>
                </a:solidFill>
              </a:rPr>
              <a:t>Alarmové </a:t>
            </a:r>
            <a:r>
              <a:rPr lang="cs-CZ" sz="2400" b="1" dirty="0">
                <a:solidFill>
                  <a:srgbClr val="0000FF"/>
                </a:solidFill>
              </a:rPr>
              <a:t>a informační prahové hodnoty</a:t>
            </a:r>
            <a:endParaRPr lang="de-DE" altLang="de-DE" sz="2400" b="1" dirty="0">
              <a:solidFill>
                <a:srgbClr val="0000FF"/>
              </a:solidFill>
            </a:endParaRPr>
          </a:p>
        </p:txBody>
      </p:sp>
      <p:pic>
        <p:nvPicPr>
          <p:cNvPr id="3079" name="Picture 27" descr="SMUL_001_O_RGB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4559" y="429298"/>
            <a:ext cx="3627437" cy="504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xtfeld 1"/>
          <p:cNvSpPr txBox="1"/>
          <p:nvPr/>
        </p:nvSpPr>
        <p:spPr bwMode="auto">
          <a:xfrm>
            <a:off x="6352" y="5862011"/>
            <a:ext cx="914241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rtlCol="0">
            <a:spAutoFit/>
          </a:bodyPr>
          <a:lstStyle/>
          <a:p>
            <a:pPr>
              <a:spcBef>
                <a:spcPct val="100000"/>
              </a:spcBef>
              <a:buClr>
                <a:schemeClr val="accent1"/>
              </a:buClr>
            </a:pPr>
            <a:r>
              <a:rPr lang="de-DE" sz="1800" b="1" dirty="0"/>
              <a:t>Beratung der </a:t>
            </a:r>
            <a:r>
              <a:rPr lang="de-DE" sz="1800" b="1" dirty="0" smtClean="0"/>
              <a:t>IKSE-SW</a:t>
            </a:r>
            <a:endParaRPr lang="de-DE" sz="1800" b="1" dirty="0">
              <a:solidFill>
                <a:srgbClr val="0000FF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7780" y="3140968"/>
            <a:ext cx="1931987" cy="2243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512" y="764704"/>
            <a:ext cx="8784976" cy="902618"/>
          </a:xfrm>
        </p:spPr>
        <p:txBody>
          <a:bodyPr/>
          <a:lstStyle/>
          <a:p>
            <a:r>
              <a:rPr lang="de-DE" sz="2400" b="1" dirty="0">
                <a:solidFill>
                  <a:schemeClr val="tx1"/>
                </a:solidFill>
              </a:rPr>
              <a:t>Ziel der Festlegung von Informations-Schwellenwerten</a:t>
            </a:r>
            <a:r>
              <a:rPr lang="cs-CZ" b="1" dirty="0">
                <a:solidFill>
                  <a:srgbClr val="008444"/>
                </a:solidFill>
              </a:rPr>
              <a:t> </a:t>
            </a:r>
            <a:r>
              <a:rPr lang="cs-CZ" sz="2400" b="1" dirty="0">
                <a:solidFill>
                  <a:srgbClr val="0000FF"/>
                </a:solidFill>
              </a:rPr>
              <a:t>Cílem je stanovení informačních prahových hodnot</a:t>
            </a:r>
            <a:endParaRPr lang="de-DE" sz="2400" b="1" dirty="0">
              <a:solidFill>
                <a:srgbClr val="0000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179512" y="1844824"/>
            <a:ext cx="8555732" cy="4136132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de-DE" dirty="0"/>
              <a:t>Einheitliches Vorgehen bei der „offiziellen“ Unterrichtung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>
                <a:solidFill>
                  <a:srgbClr val="0000FF"/>
                </a:solidFill>
              </a:rPr>
              <a:t>Jednotný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postup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při</a:t>
            </a:r>
            <a:r>
              <a:rPr lang="de-DE" dirty="0">
                <a:solidFill>
                  <a:srgbClr val="0000FF"/>
                </a:solidFill>
              </a:rPr>
              <a:t> „</a:t>
            </a:r>
            <a:r>
              <a:rPr lang="de-DE" dirty="0" err="1">
                <a:solidFill>
                  <a:srgbClr val="0000FF"/>
                </a:solidFill>
              </a:rPr>
              <a:t>oficiálním</a:t>
            </a:r>
            <a:r>
              <a:rPr lang="de-DE" dirty="0">
                <a:solidFill>
                  <a:srgbClr val="0000FF"/>
                </a:solidFill>
              </a:rPr>
              <a:t>“ </a:t>
            </a:r>
            <a:r>
              <a:rPr lang="de-DE" dirty="0" err="1">
                <a:solidFill>
                  <a:srgbClr val="0000FF"/>
                </a:solidFill>
              </a:rPr>
              <a:t>sdělení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hodnot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vody</a:t>
            </a:r>
            <a:endParaRPr lang="de-DE" dirty="0">
              <a:solidFill>
                <a:srgbClr val="0000FF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de-DE" dirty="0"/>
              <a:t>	Wasser – Werte</a:t>
            </a:r>
            <a:r>
              <a:rPr lang="cs-CZ" dirty="0"/>
              <a:t> </a:t>
            </a:r>
            <a:r>
              <a:rPr lang="cs-CZ" dirty="0">
                <a:solidFill>
                  <a:srgbClr val="0000FF"/>
                </a:solidFill>
              </a:rPr>
              <a:t>voda-hodnoty</a:t>
            </a:r>
            <a:endParaRPr lang="de-DE" dirty="0">
              <a:solidFill>
                <a:srgbClr val="0000FF"/>
              </a:solidFill>
            </a:endParaRPr>
          </a:p>
          <a:p>
            <a:pPr lvl="2">
              <a:spcBef>
                <a:spcPts val="600"/>
              </a:spcBef>
            </a:pPr>
            <a:r>
              <a:rPr lang="de-DE" dirty="0"/>
              <a:t>Nur für </a:t>
            </a:r>
            <a:r>
              <a:rPr lang="de-DE" dirty="0" err="1"/>
              <a:t>Haloether</a:t>
            </a:r>
            <a:r>
              <a:rPr lang="de-DE" dirty="0"/>
              <a:t> – ab Mittwoch nach der Sammelwoche</a:t>
            </a:r>
            <a:r>
              <a:rPr lang="cs-CZ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>
                <a:solidFill>
                  <a:srgbClr val="0000FF"/>
                </a:solidFill>
              </a:rPr>
              <a:t>Pouze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>
                <a:solidFill>
                  <a:srgbClr val="0000FF"/>
                </a:solidFill>
              </a:rPr>
              <a:t>pro </a:t>
            </a:r>
            <a:r>
              <a:rPr lang="de-DE" dirty="0" err="1">
                <a:solidFill>
                  <a:srgbClr val="0000FF"/>
                </a:solidFill>
              </a:rPr>
              <a:t>haloethery</a:t>
            </a:r>
            <a:r>
              <a:rPr lang="de-DE" dirty="0">
                <a:solidFill>
                  <a:srgbClr val="0000FF"/>
                </a:solidFill>
              </a:rPr>
              <a:t> - </a:t>
            </a:r>
            <a:r>
              <a:rPr lang="de-DE" dirty="0" err="1">
                <a:solidFill>
                  <a:srgbClr val="0000FF"/>
                </a:solidFill>
              </a:rPr>
              <a:t>od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středy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po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sběrném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týdnu</a:t>
            </a:r>
            <a:endParaRPr lang="de-DE" dirty="0">
              <a:solidFill>
                <a:srgbClr val="0000FF"/>
              </a:solidFill>
            </a:endParaRPr>
          </a:p>
          <a:p>
            <a:pPr marL="0" indent="0">
              <a:spcBef>
                <a:spcPts val="600"/>
              </a:spcBef>
              <a:buNone/>
            </a:pPr>
            <a:r>
              <a:rPr lang="de-DE" dirty="0"/>
              <a:t>	Schwebstoffe – Werte</a:t>
            </a:r>
            <a:r>
              <a:rPr lang="cs-CZ" dirty="0"/>
              <a:t> suspendované látky - hodnoty</a:t>
            </a:r>
            <a:endParaRPr lang="de-DE" dirty="0"/>
          </a:p>
          <a:p>
            <a:pPr lvl="2">
              <a:spcBef>
                <a:spcPts val="600"/>
              </a:spcBef>
            </a:pPr>
            <a:r>
              <a:rPr lang="de-DE" dirty="0"/>
              <a:t>Analysenergebnisse 14 Tage nach der Probenahme</a:t>
            </a:r>
            <a:r>
              <a:rPr lang="cs-CZ" dirty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cs-CZ" dirty="0" smtClean="0">
                <a:solidFill>
                  <a:srgbClr val="0000FF"/>
                </a:solidFill>
              </a:rPr>
              <a:t>výsledky </a:t>
            </a:r>
            <a:r>
              <a:rPr lang="cs-CZ" dirty="0">
                <a:solidFill>
                  <a:srgbClr val="0000FF"/>
                </a:solidFill>
              </a:rPr>
              <a:t>analys 14 dní po odběru vzorků</a:t>
            </a:r>
            <a:endParaRPr lang="de-DE" dirty="0">
              <a:solidFill>
                <a:srgbClr val="0000FF"/>
              </a:solidFill>
            </a:endParaRPr>
          </a:p>
          <a:p>
            <a:pPr>
              <a:spcBef>
                <a:spcPts val="600"/>
              </a:spcBef>
            </a:pPr>
            <a:r>
              <a:rPr lang="de-DE" sz="1600" dirty="0"/>
              <a:t>Es soll </a:t>
            </a:r>
            <a:r>
              <a:rPr lang="de-DE" sz="1600" b="1" u="sng" dirty="0">
                <a:solidFill>
                  <a:srgbClr val="FF0000"/>
                </a:solidFill>
              </a:rPr>
              <a:t>nur</a:t>
            </a:r>
            <a:r>
              <a:rPr lang="de-DE" sz="1600" dirty="0"/>
              <a:t> bei außergewöhnlich erhöhten Messwerten informiert werden</a:t>
            </a:r>
            <a:r>
              <a:rPr lang="cs-CZ" sz="1600" dirty="0"/>
              <a:t>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>
                <a:solidFill>
                  <a:srgbClr val="0000FF"/>
                </a:solidFill>
              </a:rPr>
              <a:t>Má</a:t>
            </a:r>
            <a:r>
              <a:rPr lang="de-DE" sz="1600" dirty="0" smtClean="0">
                <a:solidFill>
                  <a:srgbClr val="0000FF"/>
                </a:solidFill>
              </a:rPr>
              <a:t> </a:t>
            </a:r>
            <a:r>
              <a:rPr lang="de-DE" sz="1600" dirty="0">
                <a:solidFill>
                  <a:srgbClr val="0000FF"/>
                </a:solidFill>
              </a:rPr>
              <a:t>se </a:t>
            </a:r>
            <a:r>
              <a:rPr lang="de-DE" sz="1600" dirty="0" err="1">
                <a:solidFill>
                  <a:srgbClr val="0000FF"/>
                </a:solidFill>
              </a:rPr>
              <a:t>informovat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b="1" u="sng" dirty="0" err="1">
                <a:solidFill>
                  <a:srgbClr val="FF0000"/>
                </a:solidFill>
              </a:rPr>
              <a:t>pouze</a:t>
            </a:r>
            <a:r>
              <a:rPr lang="de-DE" sz="1600" b="1" u="sng" dirty="0">
                <a:solidFill>
                  <a:srgbClr val="FF0000"/>
                </a:solidFill>
              </a:rPr>
              <a:t> </a:t>
            </a:r>
            <a:r>
              <a:rPr lang="de-DE" sz="1600" dirty="0">
                <a:solidFill>
                  <a:srgbClr val="0000FF"/>
                </a:solidFill>
              </a:rPr>
              <a:t>v </a:t>
            </a:r>
            <a:r>
              <a:rPr lang="de-DE" sz="1600" dirty="0" err="1">
                <a:solidFill>
                  <a:srgbClr val="0000FF"/>
                </a:solidFill>
              </a:rPr>
              <a:t>případě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výjimečně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zvýšených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naměřených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hodnot</a:t>
            </a:r>
            <a:endParaRPr lang="de-DE" sz="1600" dirty="0">
              <a:solidFill>
                <a:srgbClr val="0000FF"/>
              </a:solidFill>
            </a:endParaRPr>
          </a:p>
          <a:p>
            <a:pPr>
              <a:spcBef>
                <a:spcPts val="600"/>
              </a:spcBef>
            </a:pPr>
            <a:r>
              <a:rPr lang="de-DE" sz="1600" dirty="0"/>
              <a:t>Informationswert beinhaltet keine Aussage zur Schädlichkeit des Stoffes in der Umwelt</a:t>
            </a:r>
            <a:r>
              <a:rPr lang="cs-CZ" sz="1600" dirty="0"/>
              <a:t>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cs-CZ" sz="1600" dirty="0" smtClean="0">
                <a:solidFill>
                  <a:srgbClr val="0000FF"/>
                </a:solidFill>
              </a:rPr>
              <a:t>Informační </a:t>
            </a:r>
            <a:r>
              <a:rPr lang="cs-CZ" sz="1600" dirty="0">
                <a:solidFill>
                  <a:srgbClr val="0000FF"/>
                </a:solidFill>
              </a:rPr>
              <a:t>hodnota neobsahuje žádné vyjádření k škodlivosti látky pro životní prostředí</a:t>
            </a:r>
            <a:endParaRPr lang="de-DE" sz="1600" dirty="0">
              <a:solidFill>
                <a:srgbClr val="0000FF"/>
              </a:solidFill>
            </a:endParaRPr>
          </a:p>
          <a:p>
            <a:pPr>
              <a:spcBef>
                <a:spcPts val="600"/>
              </a:spcBef>
            </a:pPr>
            <a:r>
              <a:rPr lang="de-DE" sz="1600" dirty="0"/>
              <a:t>Einfache Handhabe (keine Summenbildung)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>
                <a:solidFill>
                  <a:srgbClr val="0000FF"/>
                </a:solidFill>
              </a:rPr>
              <a:t>Jednoduché</a:t>
            </a:r>
            <a:r>
              <a:rPr lang="de-DE" sz="1600" dirty="0" smtClean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používání</a:t>
            </a:r>
            <a:r>
              <a:rPr lang="de-DE" sz="1600" dirty="0">
                <a:solidFill>
                  <a:srgbClr val="0000FF"/>
                </a:solidFill>
              </a:rPr>
              <a:t> (</a:t>
            </a:r>
            <a:r>
              <a:rPr lang="de-DE" sz="1600" dirty="0" err="1">
                <a:solidFill>
                  <a:srgbClr val="0000FF"/>
                </a:solidFill>
              </a:rPr>
              <a:t>žádné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sčítání</a:t>
            </a:r>
            <a:r>
              <a:rPr lang="de-DE" sz="1600" dirty="0">
                <a:solidFill>
                  <a:srgbClr val="0000FF"/>
                </a:solidFill>
              </a:rPr>
              <a:t>)</a:t>
            </a:r>
          </a:p>
          <a:p>
            <a:pPr marL="0" indent="0">
              <a:spcBef>
                <a:spcPts val="600"/>
              </a:spcBef>
              <a:buNone/>
            </a:pPr>
            <a:endParaRPr lang="de-DE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76145" y="5675447"/>
            <a:ext cx="967855" cy="112373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92535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323528" y="-36513"/>
            <a:ext cx="6423526" cy="936104"/>
          </a:xfrm>
        </p:spPr>
        <p:txBody>
          <a:bodyPr/>
          <a:lstStyle/>
          <a:p>
            <a:r>
              <a:rPr lang="de-DE" sz="2000" b="1" dirty="0">
                <a:solidFill>
                  <a:schemeClr val="tx1"/>
                </a:solidFill>
              </a:rPr>
              <a:t>Anforderungen und Konventionen</a:t>
            </a:r>
            <a:r>
              <a:rPr lang="cs-CZ" sz="2000" b="1" dirty="0">
                <a:solidFill>
                  <a:schemeClr val="tx1"/>
                </a:solidFill>
              </a:rPr>
              <a:t> </a:t>
            </a:r>
            <a:br>
              <a:rPr lang="cs-CZ" sz="2000" b="1" dirty="0">
                <a:solidFill>
                  <a:schemeClr val="tx1"/>
                </a:solidFill>
              </a:rPr>
            </a:br>
            <a:r>
              <a:rPr lang="cs-CZ" sz="2000" b="1" dirty="0">
                <a:solidFill>
                  <a:srgbClr val="0000FF"/>
                </a:solidFill>
              </a:rPr>
              <a:t>Požadavky a konvence</a:t>
            </a:r>
            <a:endParaRPr lang="de-DE" sz="2000" b="1" dirty="0">
              <a:solidFill>
                <a:srgbClr val="0000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251520" y="1916832"/>
            <a:ext cx="8108434" cy="4620884"/>
          </a:xfrm>
        </p:spPr>
        <p:txBody>
          <a:bodyPr/>
          <a:lstStyle/>
          <a:p>
            <a:pPr>
              <a:spcBef>
                <a:spcPts val="600"/>
              </a:spcBef>
            </a:pPr>
            <a:r>
              <a:rPr lang="de-DE" sz="1600" b="1" dirty="0"/>
              <a:t>E-Mail an</a:t>
            </a:r>
            <a:r>
              <a:rPr lang="cs-CZ" sz="1600" b="1" dirty="0"/>
              <a:t>/ e-mail zaslat na </a:t>
            </a:r>
            <a:r>
              <a:rPr lang="de-DE" sz="1600" b="1" dirty="0" err="1"/>
              <a:t>Povodí</a:t>
            </a:r>
            <a:r>
              <a:rPr lang="de-DE" sz="1600" b="1" dirty="0"/>
              <a:t> Labe</a:t>
            </a:r>
          </a:p>
          <a:p>
            <a:pPr lvl="1">
              <a:spcBef>
                <a:spcPts val="600"/>
              </a:spcBef>
            </a:pPr>
            <a:r>
              <a:rPr lang="de-DE" sz="1600" dirty="0"/>
              <a:t>Titel</a:t>
            </a:r>
            <a:r>
              <a:rPr lang="cs-CZ" sz="1600" dirty="0"/>
              <a:t> </a:t>
            </a:r>
            <a:r>
              <a:rPr lang="cs-CZ" sz="1600" dirty="0" smtClean="0"/>
              <a:t>– </a:t>
            </a:r>
            <a:r>
              <a:rPr lang="cs-CZ" sz="1600" dirty="0" smtClean="0">
                <a:solidFill>
                  <a:srgbClr val="0000FF"/>
                </a:solidFill>
              </a:rPr>
              <a:t>titul</a:t>
            </a:r>
            <a:endParaRPr lang="de-DE" sz="1600" dirty="0" smtClean="0">
              <a:solidFill>
                <a:srgbClr val="0000FF"/>
              </a:solidFill>
            </a:endParaRPr>
          </a:p>
          <a:p>
            <a:pPr marL="534987" lvl="1" indent="0" algn="ctr">
              <a:spcBef>
                <a:spcPts val="600"/>
              </a:spcBef>
              <a:buNone/>
            </a:pPr>
            <a:r>
              <a:rPr lang="de-DE" sz="1600" b="1" dirty="0" smtClean="0">
                <a:solidFill>
                  <a:srgbClr val="FF0000"/>
                </a:solidFill>
              </a:rPr>
              <a:t>POZOR</a:t>
            </a:r>
            <a:r>
              <a:rPr lang="de-DE" sz="1600" b="1" dirty="0">
                <a:solidFill>
                  <a:srgbClr val="FF0000"/>
                </a:solidFill>
              </a:rPr>
              <a:t>! - </a:t>
            </a:r>
            <a:r>
              <a:rPr lang="cs-CZ" sz="1600" b="1" dirty="0">
                <a:solidFill>
                  <a:srgbClr val="FF0000"/>
                </a:solidFill>
              </a:rPr>
              <a:t>Zpráva pro laboratoř</a:t>
            </a:r>
            <a:endParaRPr lang="de-DE" sz="1600" b="1" dirty="0">
              <a:solidFill>
                <a:srgbClr val="FF0000"/>
              </a:solidFill>
            </a:endParaRPr>
          </a:p>
          <a:p>
            <a:pPr lvl="2">
              <a:spcBef>
                <a:spcPts val="600"/>
              </a:spcBef>
            </a:pPr>
            <a:r>
              <a:rPr lang="de-DE" sz="1600" dirty="0"/>
              <a:t>in deutscher Sprache und tschechischer Sprache</a:t>
            </a:r>
            <a:r>
              <a:rPr lang="cs-CZ" sz="1600" dirty="0"/>
              <a:t> </a:t>
            </a:r>
            <a:r>
              <a:rPr lang="cs-CZ" sz="1600" dirty="0" smtClean="0"/>
              <a:t>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cs-CZ" sz="1600" dirty="0" smtClean="0"/>
              <a:t>v </a:t>
            </a:r>
            <a:r>
              <a:rPr lang="cs-CZ" sz="1600" dirty="0"/>
              <a:t>německém a českém jazyce</a:t>
            </a:r>
            <a:endParaRPr lang="de-DE" sz="1600" dirty="0"/>
          </a:p>
          <a:p>
            <a:pPr lvl="2">
              <a:spcBef>
                <a:spcPts val="600"/>
              </a:spcBef>
            </a:pPr>
            <a:r>
              <a:rPr lang="de-DE" sz="1600" i="1" dirty="0">
                <a:solidFill>
                  <a:schemeClr val="bg1">
                    <a:lumMod val="50000"/>
                  </a:schemeClr>
                </a:solidFill>
              </a:rPr>
              <a:t>Zunächst keine Suchanfrage im Rahmen des IWAP Elbe</a:t>
            </a:r>
            <a:r>
              <a:rPr lang="cs-CZ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600" i="1" dirty="0">
                <a:solidFill>
                  <a:schemeClr val="bg1">
                    <a:lumMod val="50000"/>
                  </a:schemeClr>
                </a:solidFill>
              </a:rPr>
              <a:t/>
            </a:r>
            <a:br>
              <a:rPr lang="de-DE" sz="1600" i="1" dirty="0">
                <a:solidFill>
                  <a:schemeClr val="bg1">
                    <a:lumMod val="50000"/>
                  </a:schemeClr>
                </a:solidFill>
              </a:rPr>
            </a:br>
            <a:r>
              <a:rPr lang="cs-CZ" sz="1600" i="1" dirty="0" smtClean="0">
                <a:solidFill>
                  <a:schemeClr val="bg1">
                    <a:lumMod val="50000"/>
                  </a:schemeClr>
                </a:solidFill>
              </a:rPr>
              <a:t>n</a:t>
            </a:r>
            <a:r>
              <a:rPr lang="de-DE" sz="1600" i="1" dirty="0" err="1">
                <a:solidFill>
                  <a:schemeClr val="bg1">
                    <a:lumMod val="50000"/>
                  </a:schemeClr>
                </a:solidFill>
              </a:rPr>
              <a:t>ejdříve</a:t>
            </a:r>
            <a:r>
              <a:rPr lang="de-DE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600" i="1" dirty="0" err="1">
                <a:solidFill>
                  <a:schemeClr val="bg1">
                    <a:lumMod val="50000"/>
                  </a:schemeClr>
                </a:solidFill>
              </a:rPr>
              <a:t>žádn</a:t>
            </a:r>
            <a:r>
              <a:rPr lang="cs-CZ" sz="1600" i="1" dirty="0">
                <a:solidFill>
                  <a:schemeClr val="bg1">
                    <a:lumMod val="50000"/>
                  </a:schemeClr>
                </a:solidFill>
              </a:rPr>
              <a:t>ý</a:t>
            </a:r>
            <a:r>
              <a:rPr lang="de-DE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600" i="1" dirty="0" err="1">
                <a:solidFill>
                  <a:schemeClr val="bg1">
                    <a:lumMod val="50000"/>
                  </a:schemeClr>
                </a:solidFill>
              </a:rPr>
              <a:t>vyhledávací</a:t>
            </a:r>
            <a:r>
              <a:rPr lang="de-DE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600" i="1" dirty="0" err="1">
                <a:solidFill>
                  <a:schemeClr val="bg1">
                    <a:lumMod val="50000"/>
                  </a:schemeClr>
                </a:solidFill>
              </a:rPr>
              <a:t>dotaz</a:t>
            </a:r>
            <a:r>
              <a:rPr lang="de-DE" sz="1600" i="1" dirty="0">
                <a:solidFill>
                  <a:schemeClr val="bg1">
                    <a:lumMod val="50000"/>
                  </a:schemeClr>
                </a:solidFill>
              </a:rPr>
              <a:t> v </a:t>
            </a:r>
            <a:r>
              <a:rPr lang="de-DE" sz="1600" i="1" dirty="0" err="1">
                <a:solidFill>
                  <a:schemeClr val="bg1">
                    <a:lumMod val="50000"/>
                  </a:schemeClr>
                </a:solidFill>
              </a:rPr>
              <a:t>rámci</a:t>
            </a:r>
            <a:r>
              <a:rPr lang="cs-CZ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600" i="1" dirty="0">
                <a:solidFill>
                  <a:schemeClr val="bg1">
                    <a:lumMod val="50000"/>
                  </a:schemeClr>
                </a:solidFill>
              </a:rPr>
              <a:t>IWAP Elbe </a:t>
            </a:r>
            <a:r>
              <a:rPr lang="cs-CZ" sz="1600" i="1" dirty="0">
                <a:solidFill>
                  <a:schemeClr val="bg1">
                    <a:lumMod val="50000"/>
                  </a:schemeClr>
                </a:solidFill>
              </a:rPr>
              <a:t> </a:t>
            </a:r>
            <a:endParaRPr lang="de-DE" sz="1600" i="1" dirty="0">
              <a:solidFill>
                <a:schemeClr val="bg1">
                  <a:lumMod val="50000"/>
                </a:schemeClr>
              </a:solidFill>
            </a:endParaRPr>
          </a:p>
          <a:p>
            <a:pPr lvl="2">
              <a:spcBef>
                <a:spcPts val="600"/>
              </a:spcBef>
            </a:pPr>
            <a:r>
              <a:rPr lang="de-DE" sz="1600" dirty="0"/>
              <a:t>Sekretariat der IKSE wird cc informiert</a:t>
            </a:r>
            <a:r>
              <a:rPr lang="cs-CZ" sz="1600" dirty="0"/>
              <a:t> </a:t>
            </a:r>
            <a:r>
              <a:rPr lang="cs-CZ" sz="1600" dirty="0" smtClean="0"/>
              <a:t>–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cs-CZ" sz="1600" dirty="0" smtClean="0"/>
              <a:t>sekretariát </a:t>
            </a:r>
            <a:r>
              <a:rPr lang="cs-CZ" sz="1600" dirty="0"/>
              <a:t>IKSE se informuje cc</a:t>
            </a:r>
            <a:endParaRPr lang="de-DE" sz="1600" dirty="0"/>
          </a:p>
          <a:p>
            <a:pPr marL="0" indent="0">
              <a:buNone/>
            </a:pPr>
            <a:r>
              <a:rPr lang="de-DE" sz="1600" b="1" dirty="0"/>
              <a:t>Konventionen für die Festlegung der Informations-Schwellenwerte</a:t>
            </a:r>
            <a:r>
              <a:rPr lang="cs-CZ" sz="1600" b="1" dirty="0"/>
              <a:t> </a:t>
            </a:r>
            <a:r>
              <a:rPr lang="de-DE" sz="1600" b="1" dirty="0" smtClean="0">
                <a:solidFill>
                  <a:srgbClr val="008444"/>
                </a:solidFill>
              </a:rPr>
              <a:t/>
            </a:r>
            <a:br>
              <a:rPr lang="de-DE" sz="1600" b="1" dirty="0" smtClean="0">
                <a:solidFill>
                  <a:srgbClr val="008444"/>
                </a:solidFill>
              </a:rPr>
            </a:br>
            <a:r>
              <a:rPr lang="de-DE" sz="1600" b="1" dirty="0" err="1" smtClean="0">
                <a:solidFill>
                  <a:srgbClr val="0000FF"/>
                </a:solidFill>
              </a:rPr>
              <a:t>Konvence</a:t>
            </a:r>
            <a:r>
              <a:rPr lang="de-DE" sz="1600" b="1" dirty="0" smtClean="0">
                <a:solidFill>
                  <a:srgbClr val="0000FF"/>
                </a:solidFill>
              </a:rPr>
              <a:t> </a:t>
            </a:r>
            <a:r>
              <a:rPr lang="de-DE" sz="1600" b="1" dirty="0">
                <a:solidFill>
                  <a:srgbClr val="0000FF"/>
                </a:solidFill>
              </a:rPr>
              <a:t>pro </a:t>
            </a:r>
            <a:r>
              <a:rPr lang="de-DE" sz="1600" b="1" dirty="0" err="1">
                <a:solidFill>
                  <a:srgbClr val="0000FF"/>
                </a:solidFill>
              </a:rPr>
              <a:t>stanovení</a:t>
            </a:r>
            <a:r>
              <a:rPr lang="de-DE" sz="1600" b="1" dirty="0">
                <a:solidFill>
                  <a:srgbClr val="0000FF"/>
                </a:solidFill>
              </a:rPr>
              <a:t> </a:t>
            </a:r>
            <a:r>
              <a:rPr lang="de-DE" sz="1600" b="1" dirty="0" err="1">
                <a:solidFill>
                  <a:srgbClr val="0000FF"/>
                </a:solidFill>
              </a:rPr>
              <a:t>informačních</a:t>
            </a:r>
            <a:r>
              <a:rPr lang="de-DE" sz="1600" b="1" dirty="0">
                <a:solidFill>
                  <a:srgbClr val="0000FF"/>
                </a:solidFill>
              </a:rPr>
              <a:t> </a:t>
            </a:r>
            <a:r>
              <a:rPr lang="de-DE" sz="1600" b="1" dirty="0" err="1">
                <a:solidFill>
                  <a:srgbClr val="0000FF"/>
                </a:solidFill>
              </a:rPr>
              <a:t>prahových</a:t>
            </a:r>
            <a:r>
              <a:rPr lang="de-DE" sz="1600" b="1" dirty="0">
                <a:solidFill>
                  <a:srgbClr val="0000FF"/>
                </a:solidFill>
              </a:rPr>
              <a:t> </a:t>
            </a:r>
            <a:r>
              <a:rPr lang="de-DE" sz="1600" b="1" dirty="0" err="1">
                <a:solidFill>
                  <a:srgbClr val="0000FF"/>
                </a:solidFill>
              </a:rPr>
              <a:t>hodnot</a:t>
            </a:r>
            <a:endParaRPr lang="de-DE" sz="1600" b="1" dirty="0">
              <a:solidFill>
                <a:srgbClr val="0000FF"/>
              </a:solidFill>
            </a:endParaRPr>
          </a:p>
          <a:p>
            <a:pPr>
              <a:spcBef>
                <a:spcPts val="600"/>
              </a:spcBef>
            </a:pPr>
            <a:r>
              <a:rPr lang="de-DE" sz="1600" dirty="0"/>
              <a:t>Haloether (Wasser) – Vorsorgewert der Trinkwasserversorger</a:t>
            </a:r>
            <a:r>
              <a:rPr lang="cs-CZ" sz="1600" dirty="0"/>
              <a:t>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de-DE" sz="1600" dirty="0" err="1" smtClean="0">
                <a:solidFill>
                  <a:srgbClr val="0000FF"/>
                </a:solidFill>
              </a:rPr>
              <a:t>Haloether</a:t>
            </a:r>
            <a:r>
              <a:rPr lang="de-DE" sz="1600" dirty="0" smtClean="0">
                <a:solidFill>
                  <a:srgbClr val="0000FF"/>
                </a:solidFill>
              </a:rPr>
              <a:t> </a:t>
            </a:r>
            <a:r>
              <a:rPr lang="de-DE" sz="1600" dirty="0">
                <a:solidFill>
                  <a:srgbClr val="0000FF"/>
                </a:solidFill>
              </a:rPr>
              <a:t>(</a:t>
            </a:r>
            <a:r>
              <a:rPr lang="de-DE" sz="1600" dirty="0" err="1">
                <a:solidFill>
                  <a:srgbClr val="0000FF"/>
                </a:solidFill>
              </a:rPr>
              <a:t>voda</a:t>
            </a:r>
            <a:r>
              <a:rPr lang="de-DE" sz="1600" dirty="0">
                <a:solidFill>
                  <a:srgbClr val="0000FF"/>
                </a:solidFill>
              </a:rPr>
              <a:t>) - </a:t>
            </a:r>
            <a:r>
              <a:rPr lang="de-DE" sz="1600" dirty="0" err="1">
                <a:solidFill>
                  <a:srgbClr val="0000FF"/>
                </a:solidFill>
              </a:rPr>
              <a:t>preventivní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hodnota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vodohospodářských</a:t>
            </a:r>
            <a:r>
              <a:rPr lang="de-DE" sz="1600" dirty="0">
                <a:solidFill>
                  <a:srgbClr val="0000FF"/>
                </a:solidFill>
              </a:rPr>
              <a:t> </a:t>
            </a:r>
            <a:r>
              <a:rPr lang="de-DE" sz="1600" dirty="0" err="1">
                <a:solidFill>
                  <a:srgbClr val="0000FF"/>
                </a:solidFill>
              </a:rPr>
              <a:t>společností</a:t>
            </a:r>
            <a:endParaRPr lang="de-DE" sz="1600" dirty="0">
              <a:solidFill>
                <a:srgbClr val="0000FF"/>
              </a:solidFill>
            </a:endParaRPr>
          </a:p>
          <a:p>
            <a:pPr>
              <a:spcBef>
                <a:spcPts val="600"/>
              </a:spcBef>
            </a:pPr>
            <a:r>
              <a:rPr lang="de-DE" sz="1600" dirty="0"/>
              <a:t>Schwebstoffe – 75 </a:t>
            </a:r>
            <a:r>
              <a:rPr lang="de-DE" sz="1600" dirty="0" err="1"/>
              <a:t>Percentil</a:t>
            </a:r>
            <a:r>
              <a:rPr lang="de-DE" sz="1600" dirty="0"/>
              <a:t> der langjährigen Messreihen</a:t>
            </a:r>
            <a:r>
              <a:rPr lang="cs-CZ" sz="1600" dirty="0"/>
              <a:t> </a:t>
            </a:r>
            <a:r>
              <a:rPr lang="de-DE" sz="1600" dirty="0" smtClean="0"/>
              <a:t/>
            </a:r>
            <a:br>
              <a:rPr lang="de-DE" sz="1600" dirty="0" smtClean="0"/>
            </a:br>
            <a:r>
              <a:rPr lang="cs-CZ" sz="1600" dirty="0" smtClean="0">
                <a:solidFill>
                  <a:srgbClr val="0000FF"/>
                </a:solidFill>
              </a:rPr>
              <a:t>suspendované </a:t>
            </a:r>
            <a:r>
              <a:rPr lang="cs-CZ" sz="1600" dirty="0">
                <a:solidFill>
                  <a:srgbClr val="0000FF"/>
                </a:solidFill>
              </a:rPr>
              <a:t>látky </a:t>
            </a:r>
            <a:r>
              <a:rPr lang="cs-CZ" sz="1600" dirty="0" smtClean="0">
                <a:solidFill>
                  <a:srgbClr val="0000FF"/>
                </a:solidFill>
              </a:rPr>
              <a:t>–</a:t>
            </a:r>
            <a:r>
              <a:rPr lang="de-DE" sz="1600" dirty="0" smtClean="0">
                <a:solidFill>
                  <a:srgbClr val="0000FF"/>
                </a:solidFill>
              </a:rPr>
              <a:t> </a:t>
            </a:r>
            <a:r>
              <a:rPr lang="cs-CZ" sz="1600" dirty="0" smtClean="0">
                <a:solidFill>
                  <a:srgbClr val="0000FF"/>
                </a:solidFill>
              </a:rPr>
              <a:t>75 </a:t>
            </a:r>
            <a:r>
              <a:rPr lang="cs-CZ" sz="1600" dirty="0">
                <a:solidFill>
                  <a:srgbClr val="0000FF"/>
                </a:solidFill>
              </a:rPr>
              <a:t>percentil dlouholetých sérií měření</a:t>
            </a:r>
            <a:endParaRPr lang="de-DE" sz="1600" dirty="0">
              <a:solidFill>
                <a:srgbClr val="0000FF"/>
              </a:solidFill>
            </a:endParaRPr>
          </a:p>
          <a:p>
            <a:endParaRPr lang="de-DE" dirty="0"/>
          </a:p>
        </p:txBody>
      </p:sp>
      <p:sp>
        <p:nvSpPr>
          <p:cNvPr id="4" name="Rechteck 3"/>
          <p:cNvSpPr/>
          <p:nvPr/>
        </p:nvSpPr>
        <p:spPr>
          <a:xfrm>
            <a:off x="0" y="899591"/>
            <a:ext cx="9036496" cy="136960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ts val="600"/>
              </a:spcBef>
            </a:pPr>
            <a:r>
              <a:rPr lang="de-DE" sz="1800" b="1" dirty="0">
                <a:solidFill>
                  <a:srgbClr val="FF0000"/>
                </a:solidFill>
              </a:rPr>
              <a:t>Der schnellste Weg an der Elbe ist der Kontakt im Rahmen der direkten Zusammenarbeit</a:t>
            </a:r>
            <a:r>
              <a:rPr lang="cs-CZ" sz="1800" b="1" dirty="0">
                <a:solidFill>
                  <a:srgbClr val="FF0000"/>
                </a:solidFill>
              </a:rPr>
              <a:t> </a:t>
            </a:r>
            <a:r>
              <a:rPr lang="cs-CZ" sz="1800" dirty="0">
                <a:solidFill>
                  <a:srgbClr val="FF0000"/>
                </a:solidFill>
              </a:rPr>
              <a:t>- </a:t>
            </a:r>
            <a:r>
              <a:rPr lang="cs-CZ" sz="1800" b="1" dirty="0">
                <a:solidFill>
                  <a:srgbClr val="FF0000"/>
                </a:solidFill>
              </a:rPr>
              <a:t>n</a:t>
            </a:r>
            <a:r>
              <a:rPr lang="de-DE" sz="1800" b="1" dirty="0" err="1">
                <a:solidFill>
                  <a:srgbClr val="FF0000"/>
                </a:solidFill>
              </a:rPr>
              <a:t>ejrychlejíší</a:t>
            </a:r>
            <a:r>
              <a:rPr lang="de-DE" sz="1800" b="1" dirty="0">
                <a:solidFill>
                  <a:srgbClr val="FF0000"/>
                </a:solidFill>
              </a:rPr>
              <a:t> </a:t>
            </a:r>
            <a:r>
              <a:rPr lang="de-DE" sz="1800" b="1" dirty="0" err="1">
                <a:solidFill>
                  <a:srgbClr val="FF0000"/>
                </a:solidFill>
              </a:rPr>
              <a:t>cestou</a:t>
            </a:r>
            <a:r>
              <a:rPr lang="de-DE" sz="1800" b="1" dirty="0">
                <a:solidFill>
                  <a:srgbClr val="FF0000"/>
                </a:solidFill>
              </a:rPr>
              <a:t> u Labe je</a:t>
            </a:r>
            <a:r>
              <a:rPr lang="cs-CZ" sz="1800" b="1" dirty="0">
                <a:solidFill>
                  <a:srgbClr val="FF0000"/>
                </a:solidFill>
              </a:rPr>
              <a:t> </a:t>
            </a:r>
            <a:r>
              <a:rPr lang="de-DE" sz="1800" b="1" dirty="0">
                <a:solidFill>
                  <a:srgbClr val="FF0000"/>
                </a:solidFill>
              </a:rPr>
              <a:t>kontakt v </a:t>
            </a:r>
            <a:r>
              <a:rPr lang="de-DE" sz="1800" b="1" dirty="0" err="1">
                <a:solidFill>
                  <a:srgbClr val="FF0000"/>
                </a:solidFill>
              </a:rPr>
              <a:t>rámci</a:t>
            </a:r>
            <a:r>
              <a:rPr lang="de-DE" sz="1800" b="1" dirty="0">
                <a:solidFill>
                  <a:srgbClr val="FF0000"/>
                </a:solidFill>
              </a:rPr>
              <a:t> </a:t>
            </a:r>
            <a:r>
              <a:rPr lang="de-DE" sz="1800" b="1" dirty="0" err="1">
                <a:solidFill>
                  <a:srgbClr val="FF0000"/>
                </a:solidFill>
              </a:rPr>
              <a:t>přímé</a:t>
            </a:r>
            <a:r>
              <a:rPr lang="de-DE" sz="1800" b="1" dirty="0">
                <a:solidFill>
                  <a:srgbClr val="FF0000"/>
                </a:solidFill>
              </a:rPr>
              <a:t> </a:t>
            </a:r>
            <a:r>
              <a:rPr lang="de-DE" sz="1800" b="1" dirty="0" err="1">
                <a:solidFill>
                  <a:srgbClr val="FF0000"/>
                </a:solidFill>
              </a:rPr>
              <a:t>spolupráce</a:t>
            </a:r>
            <a:endParaRPr lang="de-DE" sz="1800" b="1" dirty="0">
              <a:solidFill>
                <a:srgbClr val="FF0000"/>
              </a:solidFill>
            </a:endParaRPr>
          </a:p>
          <a:p>
            <a:pPr>
              <a:spcBef>
                <a:spcPts val="600"/>
              </a:spcBef>
            </a:pPr>
            <a:r>
              <a:rPr lang="de-DE" dirty="0" smtClean="0">
                <a:solidFill>
                  <a:srgbClr val="0000FF"/>
                </a:solidFill>
              </a:rPr>
              <a:t> </a:t>
            </a:r>
            <a:endParaRPr lang="de-DE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798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424936" cy="1190625"/>
          </a:xfrm>
        </p:spPr>
        <p:txBody>
          <a:bodyPr/>
          <a:lstStyle/>
          <a:p>
            <a:r>
              <a:rPr lang="de-DE" sz="2400" b="1" dirty="0">
                <a:solidFill>
                  <a:schemeClr val="tx1"/>
                </a:solidFill>
              </a:rPr>
              <a:t>Alarm – Schwellenwerte </a:t>
            </a:r>
            <a:br>
              <a:rPr lang="de-DE" sz="2400" b="1" dirty="0">
                <a:solidFill>
                  <a:schemeClr val="tx1"/>
                </a:solidFill>
              </a:rPr>
            </a:br>
            <a:r>
              <a:rPr lang="de-DE" sz="2400" b="1" dirty="0">
                <a:solidFill>
                  <a:schemeClr val="tx1"/>
                </a:solidFill>
              </a:rPr>
              <a:t>für die Auslösung des IWAP Elbe</a:t>
            </a:r>
            <a:r>
              <a:rPr lang="cs-CZ" sz="2400" b="1" dirty="0">
                <a:solidFill>
                  <a:srgbClr val="FF0000"/>
                </a:solidFill>
              </a:rPr>
              <a:t/>
            </a:r>
            <a:br>
              <a:rPr lang="cs-CZ" sz="2400" b="1" dirty="0">
                <a:solidFill>
                  <a:srgbClr val="FF0000"/>
                </a:solidFill>
              </a:rPr>
            </a:br>
            <a:r>
              <a:rPr lang="de-DE" sz="2400" b="1" dirty="0" err="1">
                <a:solidFill>
                  <a:srgbClr val="0000FF"/>
                </a:solidFill>
              </a:rPr>
              <a:t>Alarmové</a:t>
            </a:r>
            <a:r>
              <a:rPr lang="de-DE" sz="2400" b="1" dirty="0">
                <a:solidFill>
                  <a:srgbClr val="0000FF"/>
                </a:solidFill>
              </a:rPr>
              <a:t> – </a:t>
            </a:r>
            <a:r>
              <a:rPr lang="de-DE" sz="2400" b="1" dirty="0" err="1">
                <a:solidFill>
                  <a:srgbClr val="0000FF"/>
                </a:solidFill>
              </a:rPr>
              <a:t>prahové</a:t>
            </a:r>
            <a:r>
              <a:rPr lang="de-DE" sz="2400" b="1" dirty="0">
                <a:solidFill>
                  <a:srgbClr val="0000FF"/>
                </a:solidFill>
              </a:rPr>
              <a:t> </a:t>
            </a:r>
            <a:r>
              <a:rPr lang="de-DE" sz="2400" b="1" dirty="0" err="1">
                <a:solidFill>
                  <a:srgbClr val="0000FF"/>
                </a:solidFill>
              </a:rPr>
              <a:t>hodnoty</a:t>
            </a:r>
            <a:r>
              <a:rPr lang="cs-CZ" sz="2400" b="1" dirty="0">
                <a:solidFill>
                  <a:srgbClr val="0000FF"/>
                </a:solidFill>
              </a:rPr>
              <a:t> pro spuštění IWAP Labe</a:t>
            </a:r>
            <a:endParaRPr lang="de-DE" sz="2400" b="1" dirty="0">
              <a:solidFill>
                <a:srgbClr val="0000FF"/>
              </a:solidFill>
            </a:endParaRPr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95536" y="2636912"/>
            <a:ext cx="8267700" cy="3848100"/>
          </a:xfrm>
        </p:spPr>
        <p:txBody>
          <a:bodyPr/>
          <a:lstStyle/>
          <a:p>
            <a:r>
              <a:rPr lang="de-DE" dirty="0"/>
              <a:t>Auslösung</a:t>
            </a:r>
            <a:r>
              <a:rPr lang="de-DE" b="1" dirty="0"/>
              <a:t> </a:t>
            </a:r>
            <a:r>
              <a:rPr lang="de-DE" b="1" u="sng" dirty="0">
                <a:solidFill>
                  <a:srgbClr val="FF0000"/>
                </a:solidFill>
              </a:rPr>
              <a:t>nur</a:t>
            </a:r>
            <a:r>
              <a:rPr lang="de-DE" b="1" dirty="0"/>
              <a:t> </a:t>
            </a:r>
            <a:r>
              <a:rPr lang="de-DE" dirty="0"/>
              <a:t>in außergewöhnlichen Fällen, die plötzlich auftreten</a:t>
            </a:r>
            <a:r>
              <a:rPr lang="cs-CZ" dirty="0"/>
              <a:t> </a:t>
            </a:r>
            <a:r>
              <a:rPr lang="de-DE" b="1" dirty="0" smtClean="0"/>
              <a:t/>
            </a:r>
            <a:br>
              <a:rPr lang="de-DE" b="1" dirty="0" smtClean="0"/>
            </a:br>
            <a:r>
              <a:rPr lang="cs-CZ" dirty="0" smtClean="0">
                <a:solidFill>
                  <a:srgbClr val="0000FF"/>
                </a:solidFill>
              </a:rPr>
              <a:t>S</a:t>
            </a:r>
            <a:r>
              <a:rPr lang="de-DE" dirty="0" err="1">
                <a:solidFill>
                  <a:srgbClr val="0000FF"/>
                </a:solidFill>
              </a:rPr>
              <a:t>puštění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b="1" u="sng" dirty="0" err="1">
                <a:solidFill>
                  <a:srgbClr val="FF0000"/>
                </a:solidFill>
              </a:rPr>
              <a:t>pouze</a:t>
            </a:r>
            <a:r>
              <a:rPr lang="de-DE" b="1" dirty="0"/>
              <a:t> </a:t>
            </a:r>
            <a:r>
              <a:rPr lang="de-DE" dirty="0" err="1">
                <a:solidFill>
                  <a:srgbClr val="0000FF"/>
                </a:solidFill>
              </a:rPr>
              <a:t>ve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výjimečných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případech</a:t>
            </a:r>
            <a:r>
              <a:rPr lang="de-DE" dirty="0">
                <a:solidFill>
                  <a:srgbClr val="0000FF"/>
                </a:solidFill>
              </a:rPr>
              <a:t>, </a:t>
            </a:r>
            <a:r>
              <a:rPr lang="de-DE" dirty="0" err="1">
                <a:solidFill>
                  <a:srgbClr val="0000FF"/>
                </a:solidFill>
              </a:rPr>
              <a:t>které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nastanou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nečekaně</a:t>
            </a:r>
            <a:r>
              <a:rPr lang="de-DE" dirty="0">
                <a:solidFill>
                  <a:srgbClr val="0000FF"/>
                </a:solidFill>
              </a:rPr>
              <a:t> </a:t>
            </a:r>
          </a:p>
          <a:p>
            <a:r>
              <a:rPr lang="de-DE" dirty="0"/>
              <a:t>Alarm – Schwellenwerte betragen das 10 fache der </a:t>
            </a:r>
            <a:r>
              <a:rPr lang="de-DE" dirty="0" smtClean="0"/>
              <a:t>Informationsschwellen-werte</a:t>
            </a:r>
            <a:r>
              <a:rPr lang="de-DE" dirty="0"/>
              <a:t>, die im Rahmen der deutsch-tschechischen Zusammenarbeit festgelegt wurden </a:t>
            </a:r>
            <a:r>
              <a:rPr lang="cs-CZ" dirty="0" smtClean="0"/>
              <a:t> </a:t>
            </a:r>
            <a:r>
              <a:rPr lang="de-DE" dirty="0" smtClean="0"/>
              <a:t/>
            </a:r>
            <a:br>
              <a:rPr lang="de-DE" dirty="0" smtClean="0"/>
            </a:br>
            <a:r>
              <a:rPr lang="de-DE" dirty="0" err="1" smtClean="0">
                <a:solidFill>
                  <a:srgbClr val="0000FF"/>
                </a:solidFill>
              </a:rPr>
              <a:t>Alarmové</a:t>
            </a:r>
            <a:r>
              <a:rPr lang="de-DE" dirty="0" smtClean="0">
                <a:solidFill>
                  <a:srgbClr val="0000FF"/>
                </a:solidFill>
              </a:rPr>
              <a:t> </a:t>
            </a:r>
            <a:r>
              <a:rPr lang="de-DE" dirty="0">
                <a:solidFill>
                  <a:srgbClr val="0000FF"/>
                </a:solidFill>
              </a:rPr>
              <a:t>– </a:t>
            </a:r>
            <a:r>
              <a:rPr lang="de-DE" dirty="0" err="1">
                <a:solidFill>
                  <a:srgbClr val="0000FF"/>
                </a:solidFill>
              </a:rPr>
              <a:t>prahové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hodnoty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činí</a:t>
            </a:r>
            <a:r>
              <a:rPr lang="de-DE" dirty="0">
                <a:solidFill>
                  <a:srgbClr val="0000FF"/>
                </a:solidFill>
              </a:rPr>
              <a:t> 10násobek </a:t>
            </a:r>
            <a:r>
              <a:rPr lang="de-DE" dirty="0" err="1">
                <a:solidFill>
                  <a:srgbClr val="0000FF"/>
                </a:solidFill>
              </a:rPr>
              <a:t>informačních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prahových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hodnot</a:t>
            </a:r>
            <a:r>
              <a:rPr lang="de-DE" dirty="0">
                <a:solidFill>
                  <a:srgbClr val="0000FF"/>
                </a:solidFill>
              </a:rPr>
              <a:t>, </a:t>
            </a:r>
            <a:r>
              <a:rPr lang="de-DE" dirty="0" err="1">
                <a:solidFill>
                  <a:srgbClr val="0000FF"/>
                </a:solidFill>
              </a:rPr>
              <a:t>které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byly</a:t>
            </a:r>
            <a:r>
              <a:rPr lang="de-DE" dirty="0">
                <a:solidFill>
                  <a:srgbClr val="0000FF"/>
                </a:solidFill>
              </a:rPr>
              <a:t> v </a:t>
            </a:r>
            <a:r>
              <a:rPr lang="de-DE" dirty="0" err="1">
                <a:solidFill>
                  <a:srgbClr val="0000FF"/>
                </a:solidFill>
              </a:rPr>
              <a:t>rámci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německo-české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spoluprác</a:t>
            </a:r>
            <a:r>
              <a:rPr lang="cs-CZ" dirty="0">
                <a:solidFill>
                  <a:srgbClr val="0000FF"/>
                </a:solidFill>
              </a:rPr>
              <a:t>e</a:t>
            </a:r>
            <a:r>
              <a:rPr lang="de-DE" dirty="0">
                <a:solidFill>
                  <a:srgbClr val="0000FF"/>
                </a:solidFill>
              </a:rPr>
              <a:t> </a:t>
            </a:r>
            <a:r>
              <a:rPr lang="de-DE" dirty="0" err="1">
                <a:solidFill>
                  <a:srgbClr val="0000FF"/>
                </a:solidFill>
              </a:rPr>
              <a:t>stanoveny</a:t>
            </a:r>
            <a:endParaRPr lang="de-DE" dirty="0">
              <a:solidFill>
                <a:srgbClr val="0000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7770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611560" y="620688"/>
            <a:ext cx="6481390" cy="686593"/>
          </a:xfrm>
        </p:spPr>
        <p:txBody>
          <a:bodyPr/>
          <a:lstStyle/>
          <a:p>
            <a:r>
              <a:rPr lang="de-DE" b="1" dirty="0" smtClean="0">
                <a:solidFill>
                  <a:srgbClr val="008444"/>
                </a:solidFill>
              </a:rPr>
              <a:t>Zusammenfassung</a:t>
            </a:r>
            <a:endParaRPr lang="de-DE" b="1" dirty="0">
              <a:solidFill>
                <a:srgbClr val="008444"/>
              </a:solidFill>
            </a:endParaRPr>
          </a:p>
        </p:txBody>
      </p:sp>
      <p:graphicFrame>
        <p:nvGraphicFramePr>
          <p:cNvPr id="4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6813204"/>
              </p:ext>
            </p:extLst>
          </p:nvPr>
        </p:nvGraphicFramePr>
        <p:xfrm>
          <a:off x="539552" y="1628800"/>
          <a:ext cx="7992888" cy="4620364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128521"/>
                <a:gridCol w="2371327"/>
                <a:gridCol w="2246520"/>
                <a:gridCol w="2246520"/>
              </a:tblGrid>
              <a:tr h="644848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Parameter</a:t>
                      </a:r>
                      <a:endParaRPr lang="de-DE" sz="16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Auswahlkriterium</a:t>
                      </a:r>
                      <a:endParaRPr lang="de-DE" sz="16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solidFill>
                            <a:schemeClr val="bg1"/>
                          </a:solidFill>
                          <a:effectLst/>
                        </a:rPr>
                        <a:t>Informations-Schwellenwert </a:t>
                      </a:r>
                      <a:endParaRPr lang="de-DE" sz="16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008A3E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i="0" u="none" strike="noStrike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Alarmwerte</a:t>
                      </a:r>
                      <a:r>
                        <a:rPr lang="de-DE" sz="1600" b="1" i="0" u="none" strike="noStrike" baseline="0" dirty="0" smtClean="0">
                          <a:solidFill>
                            <a:schemeClr val="bg1"/>
                          </a:solidFill>
                          <a:effectLst/>
                          <a:latin typeface="Arial"/>
                        </a:rPr>
                        <a:t> für den Warn- und Alarmplan der IKSE</a:t>
                      </a:r>
                      <a:endParaRPr lang="de-DE" sz="1600" b="1" i="0" u="none" strike="noStrike" dirty="0">
                        <a:solidFill>
                          <a:schemeClr val="bg1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008A3E"/>
                    </a:solidFill>
                  </a:tcPr>
                </a:tc>
              </a:tr>
              <a:tr h="915139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1" u="none" strike="noStrike" dirty="0" smtClean="0">
                          <a:effectLst/>
                        </a:rPr>
                        <a:t>Haloether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>
                          <a:effectLst/>
                        </a:rPr>
                        <a:t>Vorsorgewert der Trinkwasserversorger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</a:rPr>
                        <a:t>0,1 µg/L                                                                                    </a:t>
                      </a:r>
                      <a:r>
                        <a:rPr lang="de-DE" sz="1600" u="none" strike="noStrike" dirty="0">
                          <a:effectLst/>
                        </a:rPr>
                        <a:t>für 1,3 Dichlor-2-propyl-2,3-dichlor-1-propylether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1 µg/L</a:t>
                      </a:r>
                      <a:endParaRPr lang="de-DE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  <a:tr h="644848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1" u="none" strike="noStrike" dirty="0">
                          <a:effectLst/>
                        </a:rPr>
                        <a:t>PCB 153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BD9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>
                          <a:effectLst/>
                        </a:rPr>
                        <a:t>Maximum des 75 </a:t>
                      </a:r>
                      <a:r>
                        <a:rPr lang="de-DE" sz="1600" u="none" strike="noStrike" dirty="0" err="1">
                          <a:effectLst/>
                        </a:rPr>
                        <a:t>Percentils</a:t>
                      </a:r>
                      <a:r>
                        <a:rPr lang="de-DE" sz="1600" u="none" strike="noStrike" dirty="0">
                          <a:effectLst/>
                        </a:rPr>
                        <a:t> der Jahre </a:t>
                      </a:r>
                      <a:r>
                        <a:rPr lang="de-DE" sz="1600" u="none" strike="noStrike" dirty="0" smtClean="0">
                          <a:effectLst/>
                        </a:rPr>
                        <a:t/>
                      </a:r>
                      <a:br>
                        <a:rPr lang="de-DE" sz="1600" u="none" strike="noStrike" dirty="0" smtClean="0">
                          <a:effectLst/>
                        </a:rPr>
                      </a:br>
                      <a:r>
                        <a:rPr lang="de-DE" sz="1600" u="none" strike="noStrike" dirty="0" smtClean="0">
                          <a:effectLst/>
                        </a:rPr>
                        <a:t>2006 </a:t>
                      </a:r>
                      <a:r>
                        <a:rPr lang="de-DE" sz="1600" u="none" strike="noStrike" dirty="0">
                          <a:effectLst/>
                        </a:rPr>
                        <a:t>- 2014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BD9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</a:rPr>
                        <a:t>80 µg/kg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BD9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i="0" u="none" strike="noStrike" dirty="0" smtClean="0">
                          <a:solidFill>
                            <a:srgbClr val="FF0000"/>
                          </a:solidFill>
                          <a:effectLst/>
                          <a:latin typeface="Arial"/>
                        </a:rPr>
                        <a:t>800 µg/Kg</a:t>
                      </a:r>
                      <a:endParaRPr lang="de-DE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BD9CF"/>
                    </a:solidFill>
                  </a:tcPr>
                </a:tc>
              </a:tr>
              <a:tr h="644848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1" u="none" strike="noStrike" dirty="0" err="1">
                          <a:effectLst/>
                        </a:rPr>
                        <a:t>p,p</a:t>
                      </a:r>
                      <a:r>
                        <a:rPr lang="de-DE" sz="1600" b="1" u="none" strike="noStrike" dirty="0">
                          <a:effectLst/>
                        </a:rPr>
                        <a:t>' DDT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>
                          <a:effectLst/>
                        </a:rPr>
                        <a:t>Maximum des 75 </a:t>
                      </a:r>
                      <a:r>
                        <a:rPr lang="de-DE" sz="1600" u="none" strike="noStrike" dirty="0" err="1">
                          <a:effectLst/>
                        </a:rPr>
                        <a:t>Percentils</a:t>
                      </a:r>
                      <a:r>
                        <a:rPr lang="de-DE" sz="1600" u="none" strike="noStrike" dirty="0">
                          <a:effectLst/>
                        </a:rPr>
                        <a:t> der Jahre </a:t>
                      </a:r>
                      <a:r>
                        <a:rPr lang="de-DE" sz="1600" u="none" strike="noStrike" dirty="0" smtClean="0">
                          <a:effectLst/>
                        </a:rPr>
                        <a:t/>
                      </a:r>
                      <a:br>
                        <a:rPr lang="de-DE" sz="1600" u="none" strike="noStrike" dirty="0" smtClean="0">
                          <a:effectLst/>
                        </a:rPr>
                      </a:br>
                      <a:r>
                        <a:rPr lang="de-DE" sz="1600" u="none" strike="noStrike" dirty="0" smtClean="0">
                          <a:effectLst/>
                        </a:rPr>
                        <a:t>2006 </a:t>
                      </a:r>
                      <a:r>
                        <a:rPr lang="de-DE" sz="1600" u="none" strike="noStrike" dirty="0">
                          <a:effectLst/>
                        </a:rPr>
                        <a:t>- 2016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</a:rPr>
                        <a:t>700 µg/kg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7000 µg/kg</a:t>
                      </a:r>
                      <a:endParaRPr lang="de-DE" sz="1600" b="1" i="0" u="none" strike="noStrike" dirty="0">
                        <a:solidFill>
                          <a:srgbClr val="FF0000"/>
                        </a:solidFill>
                        <a:effectLst/>
                        <a:latin typeface="+mn-lt"/>
                      </a:endParaRPr>
                    </a:p>
                  </a:txBody>
                  <a:tcPr marL="9525" marR="9525" marT="9525" marB="0" anchor="ctr"/>
                </a:tc>
              </a:tr>
              <a:tr h="644848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1" u="none" strike="noStrike" dirty="0">
                          <a:effectLst/>
                        </a:rPr>
                        <a:t>HCB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BD9C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>
                          <a:effectLst/>
                        </a:rPr>
                        <a:t>Maximum des 75 </a:t>
                      </a:r>
                      <a:r>
                        <a:rPr lang="de-DE" sz="1600" u="none" strike="noStrike" dirty="0" err="1">
                          <a:effectLst/>
                        </a:rPr>
                        <a:t>Percentils</a:t>
                      </a:r>
                      <a:r>
                        <a:rPr lang="de-DE" sz="1600" u="none" strike="noStrike" dirty="0">
                          <a:effectLst/>
                        </a:rPr>
                        <a:t> der Jahre </a:t>
                      </a:r>
                      <a:r>
                        <a:rPr lang="de-DE" sz="1600" u="none" strike="noStrike" dirty="0" smtClean="0">
                          <a:effectLst/>
                        </a:rPr>
                        <a:t/>
                      </a:r>
                      <a:br>
                        <a:rPr lang="de-DE" sz="1600" u="none" strike="noStrike" dirty="0" smtClean="0">
                          <a:effectLst/>
                        </a:rPr>
                      </a:br>
                      <a:r>
                        <a:rPr lang="de-DE" sz="1600" u="none" strike="noStrike" dirty="0" smtClean="0">
                          <a:effectLst/>
                        </a:rPr>
                        <a:t>2006 </a:t>
                      </a:r>
                      <a:r>
                        <a:rPr lang="de-DE" sz="1600" u="none" strike="noStrike" dirty="0">
                          <a:effectLst/>
                        </a:rPr>
                        <a:t>- 2016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BD9C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</a:rPr>
                        <a:t>250 µg/kg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BD9C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2500 µg/kg</a:t>
                      </a:r>
                      <a:endParaRPr lang="de-DE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>
                    <a:solidFill>
                      <a:srgbClr val="CBD9CF"/>
                    </a:solidFill>
                  </a:tcPr>
                </a:tc>
              </a:tr>
              <a:tr h="644848"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b="1" u="none" strike="noStrike" dirty="0" err="1">
                          <a:effectLst/>
                        </a:rPr>
                        <a:t>HCBd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de-DE" sz="1600" u="none" strike="noStrike" dirty="0">
                          <a:effectLst/>
                        </a:rPr>
                        <a:t>Maximum des 75 </a:t>
                      </a:r>
                      <a:r>
                        <a:rPr lang="de-DE" sz="1600" u="none" strike="noStrike" dirty="0" err="1">
                          <a:effectLst/>
                        </a:rPr>
                        <a:t>Percentils</a:t>
                      </a:r>
                      <a:r>
                        <a:rPr lang="de-DE" sz="1600" u="none" strike="noStrike" dirty="0">
                          <a:effectLst/>
                        </a:rPr>
                        <a:t> der Jahre </a:t>
                      </a:r>
                      <a:r>
                        <a:rPr lang="de-DE" sz="1600" u="none" strike="noStrike" dirty="0" smtClean="0">
                          <a:effectLst/>
                        </a:rPr>
                        <a:t/>
                      </a:r>
                      <a:br>
                        <a:rPr lang="de-DE" sz="1600" u="none" strike="noStrike" dirty="0" smtClean="0">
                          <a:effectLst/>
                        </a:rPr>
                      </a:br>
                      <a:r>
                        <a:rPr lang="de-DE" sz="1600" u="none" strike="noStrike" dirty="0" smtClean="0">
                          <a:effectLst/>
                        </a:rPr>
                        <a:t>2011 </a:t>
                      </a:r>
                      <a:r>
                        <a:rPr lang="de-DE" sz="1600" u="none" strike="noStrike" dirty="0">
                          <a:effectLst/>
                        </a:rPr>
                        <a:t>- 2016</a:t>
                      </a:r>
                      <a:endParaRPr lang="de-DE" sz="16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600" b="1" u="none" strike="noStrike" dirty="0">
                          <a:effectLst/>
                        </a:rPr>
                        <a:t>40 µg/kg</a:t>
                      </a:r>
                      <a:endParaRPr lang="de-DE" sz="1600" b="1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600" b="1" u="none" strike="noStrike" dirty="0" smtClean="0">
                          <a:solidFill>
                            <a:srgbClr val="FF0000"/>
                          </a:solidFill>
                          <a:effectLst/>
                        </a:rPr>
                        <a:t>400 µg/kg</a:t>
                      </a:r>
                      <a:endParaRPr lang="de-DE" sz="1600" b="1" i="0" u="none" strike="noStrike" dirty="0">
                        <a:solidFill>
                          <a:srgbClr val="FF0000"/>
                        </a:solidFill>
                        <a:effectLst/>
                        <a:latin typeface="Arial"/>
                      </a:endParaRP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4145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2_Folienmaster">
  <a:themeElements>
    <a:clrScheme name="2_Folienmaster 1">
      <a:dk1>
        <a:srgbClr val="333333"/>
      </a:dk1>
      <a:lt1>
        <a:srgbClr val="FFFFFF"/>
      </a:lt1>
      <a:dk2>
        <a:srgbClr val="000000"/>
      </a:dk2>
      <a:lt2>
        <a:srgbClr val="747678"/>
      </a:lt2>
      <a:accent1>
        <a:srgbClr val="008444"/>
      </a:accent1>
      <a:accent2>
        <a:srgbClr val="006751"/>
      </a:accent2>
      <a:accent3>
        <a:srgbClr val="FFFFFF"/>
      </a:accent3>
      <a:accent4>
        <a:srgbClr val="2A2A2A"/>
      </a:accent4>
      <a:accent5>
        <a:srgbClr val="AAC2B0"/>
      </a:accent5>
      <a:accent6>
        <a:srgbClr val="005D49"/>
      </a:accent6>
      <a:hlink>
        <a:srgbClr val="FFDC00"/>
      </a:hlink>
      <a:folHlink>
        <a:srgbClr val="C9CAC8"/>
      </a:folHlink>
    </a:clrScheme>
    <a:fontScheme name="Larissa Klassisch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de-D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1" charset="-128"/>
          </a:defRPr>
        </a:defPPr>
      </a:lstStyle>
    </a:lnDef>
    <a:txDef>
      <a:spPr bwMode="auto">
        <a:noFill/>
        <a:ln>
          <a:noFill/>
        </a:ln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91240B29-F687-4F45-9708-019B960494DF}">
            <a14:hiddenLine xmlns:a14="http://schemas.microsoft.com/office/drawing/2010/main" w="9525">
              <a:solidFill>
                <a:srgbClr val="000000"/>
              </a:solidFill>
              <a:miter lim="800000"/>
              <a:headEnd/>
              <a:tailEnd/>
            </a14:hiddenLine>
          </a:ext>
        </a:extLst>
      </a:spPr>
      <a:bodyPr/>
      <a:lstStyle>
        <a:defPPr algn="l">
          <a:spcBef>
            <a:spcPct val="100000"/>
          </a:spcBef>
          <a:buClr>
            <a:schemeClr val="accent1"/>
          </a:buClr>
          <a:defRPr sz="1200" dirty="0" smtClean="0">
            <a:solidFill>
              <a:srgbClr val="828480"/>
            </a:solidFill>
          </a:defRPr>
        </a:defPPr>
      </a:lstStyle>
    </a:txDef>
  </a:objectDefaults>
  <a:extraClrSchemeLst>
    <a:extraClrScheme>
      <a:clrScheme name="2_Folienmaster 1">
        <a:dk1>
          <a:srgbClr val="333333"/>
        </a:dk1>
        <a:lt1>
          <a:srgbClr val="FFFFFF"/>
        </a:lt1>
        <a:dk2>
          <a:srgbClr val="000000"/>
        </a:dk2>
        <a:lt2>
          <a:srgbClr val="747678"/>
        </a:lt2>
        <a:accent1>
          <a:srgbClr val="008444"/>
        </a:accent1>
        <a:accent2>
          <a:srgbClr val="006751"/>
        </a:accent2>
        <a:accent3>
          <a:srgbClr val="FFFFFF"/>
        </a:accent3>
        <a:accent4>
          <a:srgbClr val="2A2A2A"/>
        </a:accent4>
        <a:accent5>
          <a:srgbClr val="AAC2B0"/>
        </a:accent5>
        <a:accent6>
          <a:srgbClr val="005D49"/>
        </a:accent6>
        <a:hlink>
          <a:srgbClr val="FFDC00"/>
        </a:hlink>
        <a:folHlink>
          <a:srgbClr val="C9CAC8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2_Folienmaster 2">
        <a:dk1>
          <a:srgbClr val="69BE28"/>
        </a:dk1>
        <a:lt1>
          <a:srgbClr val="FFFFFF"/>
        </a:lt1>
        <a:dk2>
          <a:srgbClr val="DD4814"/>
        </a:dk2>
        <a:lt2>
          <a:srgbClr val="981E32"/>
        </a:lt2>
        <a:accent1>
          <a:srgbClr val="FF7900"/>
        </a:accent1>
        <a:accent2>
          <a:srgbClr val="F8DE6E"/>
        </a:accent2>
        <a:accent3>
          <a:srgbClr val="FFFFFF"/>
        </a:accent3>
        <a:accent4>
          <a:srgbClr val="59A221"/>
        </a:accent4>
        <a:accent5>
          <a:srgbClr val="FFBEAA"/>
        </a:accent5>
        <a:accent6>
          <a:srgbClr val="E1C963"/>
        </a:accent6>
        <a:hlink>
          <a:srgbClr val="002664"/>
        </a:hlink>
        <a:folHlink>
          <a:srgbClr val="9B9B9B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Lariss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170</Words>
  <Application>Microsoft Office PowerPoint</Application>
  <PresentationFormat>Bildschirmpräsentation (4:3)</PresentationFormat>
  <Paragraphs>54</Paragraphs>
  <Slides>5</Slides>
  <Notes>1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2_Folienmaster</vt:lpstr>
      <vt:lpstr>Alarm- und Informations-Schwellenwerte Alarmové a informační prahové hodnoty</vt:lpstr>
      <vt:lpstr>Ziel der Festlegung von Informations-Schwellenwerten Cílem je stanovení informačních prahových hodnot</vt:lpstr>
      <vt:lpstr>Anforderungen und Konventionen  Požadavky a konvence</vt:lpstr>
      <vt:lpstr>Alarm – Schwellenwerte  für die Auslösung des IWAP Elbe Alarmové – prahové hodnoty pro spuštění IWAP Labe</vt:lpstr>
      <vt:lpstr>Zusammenfassung</vt:lpstr>
    </vt:vector>
  </TitlesOfParts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Ohne Zweitlogo: Titel der Präsentation Arial 26</dc:title>
  <dc:creator>Jenemann, Kerstin - LfULG</dc:creator>
  <cp:lastModifiedBy>Rohde, Sylvia - LfULG</cp:lastModifiedBy>
  <cp:revision>436</cp:revision>
  <cp:lastPrinted>2017-08-04T14:33:22Z</cp:lastPrinted>
  <dcterms:created xsi:type="dcterms:W3CDTF">2009-07-20T07:10:19Z</dcterms:created>
  <dcterms:modified xsi:type="dcterms:W3CDTF">2018-05-18T14:29:54Z</dcterms:modified>
</cp:coreProperties>
</file>