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59" r:id="rId6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26" d="100"/>
          <a:sy n="126" d="100"/>
        </p:scale>
        <p:origin x="-119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013375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4392261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079417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44372699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8433743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9651129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42366247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57477066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85347234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174003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737830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BB287A-FAD2-4824-82FF-2A2999BE8FEB}" type="datetimeFigureOut">
              <a:rPr lang="de-DE" smtClean="0"/>
              <a:t>03.05.2018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D7F31A8-8CC9-4C3F-A903-7D64B4CDB56D}" type="slidenum">
              <a:rPr lang="de-DE" smtClean="0"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2436578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827584" y="404665"/>
            <a:ext cx="7772400" cy="504055"/>
          </a:xfrm>
        </p:spPr>
        <p:txBody>
          <a:bodyPr>
            <a:normAutofit/>
          </a:bodyPr>
          <a:lstStyle/>
          <a:p>
            <a:r>
              <a:rPr lang="de-DE" sz="2000" dirty="0" smtClean="0">
                <a:latin typeface="Adobe Hebrew" pitchFamily="18" charset="-79"/>
                <a:ea typeface="Batang" panose="02030600000101010101" pitchFamily="18" charset="-127"/>
                <a:cs typeface="Adobe Hebrew" pitchFamily="18" charset="-79"/>
              </a:rPr>
              <a:t>30. Beratung der IKSE-SW am 16./17.05.2018 in Magdeburg</a:t>
            </a:r>
            <a:endParaRPr lang="de-DE" sz="2000" dirty="0">
              <a:latin typeface="Adobe Hebrew" pitchFamily="18" charset="-79"/>
              <a:ea typeface="Batang" panose="02030600000101010101" pitchFamily="18" charset="-127"/>
              <a:cs typeface="Adobe Hebrew" pitchFamily="18" charset="-79"/>
            </a:endParaRPr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187624" y="1124744"/>
            <a:ext cx="7120880" cy="576064"/>
          </a:xfrm>
          <a:solidFill>
            <a:srgbClr val="0000CC">
              <a:alpha val="15000"/>
            </a:srgbClr>
          </a:solidFill>
          <a:ln w="12700">
            <a:solidFill>
              <a:srgbClr val="0000CC"/>
            </a:solidFill>
          </a:ln>
        </p:spPr>
        <p:txBody>
          <a:bodyPr anchor="ctr" anchorCtr="0">
            <a:normAutofit lnSpcReduction="10000"/>
          </a:bodyPr>
          <a:lstStyle/>
          <a:p>
            <a:r>
              <a:rPr lang="de-DE" dirty="0" smtClean="0">
                <a:solidFill>
                  <a:srgbClr val="0000CC"/>
                </a:solidFill>
              </a:rPr>
              <a:t>TOP 9 – Weniger strenge Umweltziele</a:t>
            </a:r>
            <a:endParaRPr lang="de-DE" dirty="0">
              <a:solidFill>
                <a:srgbClr val="0000CC"/>
              </a:solidFill>
            </a:endParaRPr>
          </a:p>
        </p:txBody>
      </p:sp>
      <p:pic>
        <p:nvPicPr>
          <p:cNvPr id="1026" name="Grafik 1" descr="image00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0008" y="2469992"/>
            <a:ext cx="8108826" cy="37853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feld 3"/>
          <p:cNvSpPr txBox="1"/>
          <p:nvPr/>
        </p:nvSpPr>
        <p:spPr>
          <a:xfrm>
            <a:off x="611560" y="2107595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u="sng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Bewirtschaftungsplan der IKSE:</a:t>
            </a:r>
            <a:endParaRPr lang="de-DE" u="sng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95536" y="645333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30. IKSE-SW - TOP 9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00392" y="6453335"/>
            <a:ext cx="101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Folie </a:t>
            </a:r>
            <a:fld id="{4488D695-80CE-4C23-9C94-E6BF2B226062}" type="slidenum">
              <a:rPr lang="de-DE" sz="1200" i="1" smtClean="0">
                <a:latin typeface="Arial" panose="020B0604020202020204" pitchFamily="34" charset="0"/>
                <a:cs typeface="Arial" panose="020B0604020202020204" pitchFamily="34" charset="0"/>
              </a:rPr>
              <a:t>1</a:t>
            </a:fld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86692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395536" y="692696"/>
            <a:ext cx="856895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088000" indent="-2088000"/>
            <a:r>
              <a:rPr lang="de-DE" sz="2000" u="sng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Grundlage in DE:</a:t>
            </a:r>
            <a:r>
              <a:rPr lang="de-DE" sz="2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„</a:t>
            </a:r>
            <a:r>
              <a:rPr lang="de-DE" sz="20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Handlungsempfehlung </a:t>
            </a:r>
            <a:r>
              <a:rPr lang="de-DE" sz="2000" i="1" dirty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die Festlegung von weniger </a:t>
            </a:r>
            <a:r>
              <a:rPr lang="de-DE" sz="2000" i="1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strengen Bewirtschaftungszielen</a:t>
            </a:r>
            <a:r>
              <a:rPr lang="de-DE" sz="20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“ der LAWA </a:t>
            </a:r>
            <a:endParaRPr lang="de-DE" sz="2000" u="sng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95536" y="645333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30. IKSE-SW - TOP 9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00392" y="6453335"/>
            <a:ext cx="101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Folie </a:t>
            </a:r>
            <a:fld id="{4488D695-80CE-4C23-9C94-E6BF2B226062}" type="slidenum">
              <a:rPr lang="de-DE" sz="1200" i="1" smtClean="0">
                <a:latin typeface="Arial" panose="020B0604020202020204" pitchFamily="34" charset="0"/>
                <a:cs typeface="Arial" panose="020B0604020202020204" pitchFamily="34" charset="0"/>
              </a:rPr>
              <a:t>2</a:t>
            </a:fld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395536" y="1853739"/>
            <a:ext cx="15121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dirty="0" smtClean="0">
                <a:cs typeface="Arial" panose="020B0604020202020204" pitchFamily="34" charset="0"/>
              </a:rPr>
              <a:t>Prüfschritte:</a:t>
            </a:r>
            <a:endParaRPr lang="de-DE" sz="2000" dirty="0">
              <a:cs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796613" y="1879200"/>
            <a:ext cx="6846472" cy="2693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de-DE" dirty="0" smtClean="0"/>
              <a:t>Grundlegender </a:t>
            </a:r>
            <a:r>
              <a:rPr lang="de-DE" dirty="0"/>
              <a:t>Umsetzungsprozess und ggf. </a:t>
            </a:r>
            <a:r>
              <a:rPr lang="de-DE" dirty="0" smtClean="0"/>
              <a:t>Fristverlängerung</a:t>
            </a:r>
          </a:p>
          <a:p>
            <a:pPr marL="342900" indent="-342900">
              <a:spcBef>
                <a:spcPts val="600"/>
              </a:spcBef>
              <a:buAutoNum type="arabicPeriod"/>
            </a:pPr>
            <a:r>
              <a:rPr lang="de-DE" dirty="0" smtClean="0"/>
              <a:t>Prüfung </a:t>
            </a:r>
            <a:r>
              <a:rPr lang="de-DE" dirty="0"/>
              <a:t>der Voraussetzungen für die Festlegung </a:t>
            </a:r>
            <a:r>
              <a:rPr lang="de-DE" dirty="0" smtClean="0"/>
              <a:t>von WSBZ</a:t>
            </a:r>
          </a:p>
          <a:p>
            <a:pPr marL="684000" indent="-342900">
              <a:spcBef>
                <a:spcPts val="600"/>
              </a:spcBef>
              <a:buFont typeface="+mj-lt"/>
              <a:buAutoNum type="alphaLcParenR"/>
            </a:pPr>
            <a:r>
              <a:rPr lang="de-DE" dirty="0" smtClean="0"/>
              <a:t>Menschliche </a:t>
            </a:r>
            <a:r>
              <a:rPr lang="de-DE" dirty="0"/>
              <a:t>Tätigkeiten als Ursache für das Nicht-Erreichen des </a:t>
            </a:r>
            <a:r>
              <a:rPr lang="de-DE" dirty="0" smtClean="0"/>
              <a:t>guten Zustandes/Potenzials mit </a:t>
            </a:r>
            <a:r>
              <a:rPr lang="de-DE" dirty="0" err="1" smtClean="0"/>
              <a:t>Alternativenprüfung</a:t>
            </a:r>
            <a:endParaRPr lang="de-DE" dirty="0" smtClean="0"/>
          </a:p>
          <a:p>
            <a:pPr marL="684000" indent="-342900">
              <a:spcBef>
                <a:spcPts val="600"/>
              </a:spcBef>
              <a:buFont typeface="+mj-lt"/>
              <a:buAutoNum type="alphaLcParenR"/>
            </a:pPr>
            <a:r>
              <a:rPr lang="de-DE" dirty="0" smtClean="0"/>
              <a:t>Natürliche </a:t>
            </a:r>
            <a:r>
              <a:rPr lang="de-DE" dirty="0"/>
              <a:t>Gegebenheiten als </a:t>
            </a:r>
            <a:r>
              <a:rPr lang="de-DE" dirty="0" smtClean="0"/>
              <a:t>Ursache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 startAt="3"/>
            </a:pPr>
            <a:r>
              <a:rPr lang="de-DE" dirty="0" smtClean="0"/>
              <a:t>Abschätzung </a:t>
            </a:r>
            <a:r>
              <a:rPr lang="de-DE" dirty="0"/>
              <a:t>und Festlegung der </a:t>
            </a:r>
            <a:r>
              <a:rPr lang="de-DE" dirty="0" smtClean="0"/>
              <a:t>WSBZ</a:t>
            </a:r>
          </a:p>
          <a:p>
            <a:pPr marL="342900" indent="-342900">
              <a:spcBef>
                <a:spcPts val="600"/>
              </a:spcBef>
              <a:buFont typeface="+mj-lt"/>
              <a:buAutoNum type="arabicPeriod" startAt="3"/>
            </a:pPr>
            <a:r>
              <a:rPr lang="de-DE" dirty="0" smtClean="0"/>
              <a:t>Überprüfung </a:t>
            </a:r>
            <a:r>
              <a:rPr lang="de-DE" dirty="0"/>
              <a:t>der </a:t>
            </a:r>
            <a:r>
              <a:rPr lang="de-DE" dirty="0" smtClean="0"/>
              <a:t>WSBZ unter </a:t>
            </a:r>
            <a:r>
              <a:rPr lang="de-DE" dirty="0"/>
              <a:t>den Prämissen der Durchführbarkeit und Verhältnismäßigkeit </a:t>
            </a:r>
            <a:r>
              <a:rPr lang="de-DE" dirty="0" smtClean="0"/>
              <a:t>zusätzlicher </a:t>
            </a:r>
            <a:r>
              <a:rPr lang="de-DE" dirty="0"/>
              <a:t>Maßnahmen </a:t>
            </a:r>
            <a:r>
              <a:rPr lang="de-DE" dirty="0" smtClean="0"/>
              <a:t>    </a:t>
            </a:r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4099895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2195736" y="548680"/>
            <a:ext cx="5400600" cy="576064"/>
          </a:xfrm>
          <a:solidFill>
            <a:srgbClr val="0000CC">
              <a:alpha val="5000"/>
            </a:srgbClr>
          </a:solidFill>
          <a:ln w="12700">
            <a:solidFill>
              <a:srgbClr val="0000CC"/>
            </a:solidFill>
          </a:ln>
        </p:spPr>
        <p:txBody>
          <a:bodyPr anchor="ctr" anchorCtr="0">
            <a:normAutofit lnSpcReduction="10000"/>
          </a:bodyPr>
          <a:lstStyle/>
          <a:p>
            <a:r>
              <a:rPr lang="de-DE" dirty="0" smtClean="0">
                <a:solidFill>
                  <a:srgbClr val="0000CC"/>
                </a:solidFill>
              </a:rPr>
              <a:t>Beispielgewässer: Schlenze</a:t>
            </a:r>
            <a:endParaRPr lang="de-DE" dirty="0">
              <a:solidFill>
                <a:srgbClr val="0000CC"/>
              </a:solidFill>
            </a:endParaRPr>
          </a:p>
        </p:txBody>
      </p:sp>
      <p:sp>
        <p:nvSpPr>
          <p:cNvPr id="4" name="Textfeld 3"/>
          <p:cNvSpPr txBox="1"/>
          <p:nvPr/>
        </p:nvSpPr>
        <p:spPr>
          <a:xfrm>
            <a:off x="4644008" y="1412776"/>
            <a:ext cx="3888432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>
                <a:cs typeface="Arial" panose="020B0604020202020204" pitchFamily="34" charset="0"/>
              </a:rPr>
              <a:t>Mansfelder Land: </a:t>
            </a:r>
            <a:r>
              <a:rPr lang="de-DE" dirty="0" err="1" smtClean="0">
                <a:cs typeface="Arial" panose="020B0604020202020204" pitchFamily="34" charset="0"/>
              </a:rPr>
              <a:t>geogene</a:t>
            </a:r>
            <a:r>
              <a:rPr lang="de-DE" dirty="0" smtClean="0">
                <a:cs typeface="Arial" panose="020B0604020202020204" pitchFamily="34" charset="0"/>
              </a:rPr>
              <a:t> Hinter-</a:t>
            </a:r>
            <a:r>
              <a:rPr lang="de-DE" dirty="0" err="1" smtClean="0">
                <a:cs typeface="Arial" panose="020B0604020202020204" pitchFamily="34" charset="0"/>
              </a:rPr>
              <a:t>grundbelastung</a:t>
            </a:r>
            <a:r>
              <a:rPr lang="de-DE" dirty="0" smtClean="0">
                <a:cs typeface="Arial" panose="020B0604020202020204" pitchFamily="34" charset="0"/>
              </a:rPr>
              <a:t> (natürliche oberflächennahe Erz- und Salzlager) + anthropogene Überprägung (jahrhundertelanger Bergbau)</a:t>
            </a:r>
            <a:endParaRPr lang="de-DE" dirty="0" smtClean="0"/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>
                <a:cs typeface="Arial" panose="020B0604020202020204" pitchFamily="34" charset="0"/>
              </a:rPr>
              <a:t>großräumige Belastung wird durch den gefluteten Bergbau mit kontrollierter Ableitung über den Schlüsselstollen auf die Schlenze konzentriert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endParaRPr lang="de-DE" dirty="0">
              <a:cs typeface="Arial" panose="020B0604020202020204" pitchFamily="34" charset="0"/>
            </a:endParaRP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de-DE" dirty="0" smtClean="0">
                <a:cs typeface="Arial" panose="020B0604020202020204" pitchFamily="34" charset="0"/>
              </a:rPr>
              <a:t>Schlüsselstollen = u.a. 25-28 g/l </a:t>
            </a:r>
            <a:r>
              <a:rPr lang="de-DE" dirty="0" err="1" smtClean="0">
                <a:cs typeface="Arial" panose="020B0604020202020204" pitchFamily="34" charset="0"/>
              </a:rPr>
              <a:t>NaCl</a:t>
            </a:r>
            <a:r>
              <a:rPr lang="de-DE" dirty="0" smtClean="0">
                <a:cs typeface="Arial" panose="020B0604020202020204" pitchFamily="34" charset="0"/>
              </a:rPr>
              <a:t> + 89 % des As- und 99 % des </a:t>
            </a:r>
            <a:r>
              <a:rPr lang="de-DE" dirty="0" err="1" smtClean="0">
                <a:cs typeface="Arial" panose="020B0604020202020204" pitchFamily="34" charset="0"/>
              </a:rPr>
              <a:t>Zn</a:t>
            </a:r>
            <a:r>
              <a:rPr lang="de-DE" dirty="0" smtClean="0">
                <a:cs typeface="Arial" panose="020B0604020202020204" pitchFamily="34" charset="0"/>
              </a:rPr>
              <a:t>-Gehaltes der Mansfelder Mulde  </a:t>
            </a:r>
            <a:endParaRPr lang="de-DE" dirty="0"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95536" y="645333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30. IKSE-SW - TOP 9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00392" y="6453335"/>
            <a:ext cx="101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Folie </a:t>
            </a:r>
            <a:fld id="{4488D695-80CE-4C23-9C94-E6BF2B226062}" type="slidenum">
              <a:rPr lang="de-DE" sz="1200" i="1" smtClean="0">
                <a:latin typeface="Arial" panose="020B0604020202020204" pitchFamily="34" charset="0"/>
                <a:cs typeface="Arial" panose="020B0604020202020204" pitchFamily="34" charset="0"/>
              </a:rPr>
              <a:t>3</a:t>
            </a:fld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6" name="Gruppieren 5">
            <a:extLst>
              <a:ext uri="{FF2B5EF4-FFF2-40B4-BE49-F238E27FC236}">
                <a16:creationId xmlns:lc="http://schemas.openxmlformats.org/drawingml/2006/lockedCanvas" xmlns:a16="http://schemas.microsoft.com/office/drawing/2014/main" xmlns="" id="{A5F29579-C262-40E5-AA02-B57EB1574425}"/>
              </a:ext>
            </a:extLst>
          </p:cNvPr>
          <p:cNvGrpSpPr/>
          <p:nvPr/>
        </p:nvGrpSpPr>
        <p:grpSpPr>
          <a:xfrm>
            <a:off x="847024" y="1369049"/>
            <a:ext cx="3404382" cy="4902591"/>
            <a:chOff x="1487812" y="1040526"/>
            <a:chExt cx="3404382" cy="4902591"/>
          </a:xfrm>
        </p:grpSpPr>
        <p:pic>
          <p:nvPicPr>
            <p:cNvPr id="8" name="Grafik 7">
              <a:extLst>
                <a:ext uri="{FF2B5EF4-FFF2-40B4-BE49-F238E27FC236}">
                  <a16:creationId xmlns:lc="http://schemas.openxmlformats.org/drawingml/2006/lockedCanvas" xmlns:a16="http://schemas.microsoft.com/office/drawing/2014/main" xmlns="" id="{8A01B588-46B7-41F9-A287-60C62CD284B9}"/>
                </a:ext>
              </a:extLst>
            </p:cNvPr>
            <p:cNvPicPr>
              <a:picLocks noChangeAspect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1487812" y="1040526"/>
              <a:ext cx="3404382" cy="4902591"/>
            </a:xfrm>
            <a:prstGeom prst="rect">
              <a:avLst/>
            </a:prstGeom>
          </p:spPr>
        </p:pic>
        <p:sp>
          <p:nvSpPr>
            <p:cNvPr id="9" name="Ellipse 8">
              <a:extLst>
                <a:ext uri="{FF2B5EF4-FFF2-40B4-BE49-F238E27FC236}">
                  <a16:creationId xmlns:lc="http://schemas.openxmlformats.org/drawingml/2006/lockedCanvas" xmlns:a16="http://schemas.microsoft.com/office/drawing/2014/main" xmlns="" id="{2552243D-4784-412C-B32A-0972849A285F}"/>
                </a:ext>
              </a:extLst>
            </p:cNvPr>
            <p:cNvSpPr/>
            <p:nvPr/>
          </p:nvSpPr>
          <p:spPr>
            <a:xfrm rot="21119229">
              <a:off x="2258052" y="5467654"/>
              <a:ext cx="1154193" cy="365760"/>
            </a:xfrm>
            <a:prstGeom prst="ellipse">
              <a:avLst/>
            </a:prstGeom>
            <a:noFill/>
            <a:ln w="31750"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lt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/>
              <a:endParaRPr lang="de-DE"/>
            </a:p>
          </p:txBody>
        </p:sp>
        <p:sp>
          <p:nvSpPr>
            <p:cNvPr id="10" name="Textfeld 6">
              <a:extLst>
                <a:ext uri="{FF2B5EF4-FFF2-40B4-BE49-F238E27FC236}">
                  <a16:creationId xmlns:lc="http://schemas.openxmlformats.org/drawingml/2006/lockedCanvas" xmlns:a16="http://schemas.microsoft.com/office/drawing/2014/main" xmlns="" id="{8BC228FF-4D92-48B0-985C-F396B34A3235}"/>
                </a:ext>
              </a:extLst>
            </p:cNvPr>
            <p:cNvSpPr txBox="1"/>
            <p:nvPr/>
          </p:nvSpPr>
          <p:spPr>
            <a:xfrm rot="16840632">
              <a:off x="2929046" y="4284969"/>
              <a:ext cx="716437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>
              <a:defPPr>
                <a:defRPr lang="de-DE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de-DE" dirty="0">
                  <a:solidFill>
                    <a:srgbClr val="000066"/>
                  </a:solidFill>
                </a:rPr>
                <a:t>Saale</a:t>
              </a:r>
            </a:p>
          </p:txBody>
        </p:sp>
      </p:grpSp>
    </p:spTree>
    <p:extLst>
      <p:ext uri="{BB962C8B-B14F-4D97-AF65-F5344CB8AC3E}">
        <p14:creationId xmlns:p14="http://schemas.microsoft.com/office/powerpoint/2010/main" val="32238825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7704" y="548680"/>
            <a:ext cx="5688632" cy="576064"/>
          </a:xfrm>
          <a:solidFill>
            <a:srgbClr val="0000CC">
              <a:alpha val="5000"/>
            </a:srgbClr>
          </a:solidFill>
          <a:ln w="12700">
            <a:solidFill>
              <a:srgbClr val="0000CC"/>
            </a:solidFill>
          </a:ln>
        </p:spPr>
        <p:txBody>
          <a:bodyPr anchor="ctr" anchorCtr="0">
            <a:normAutofit fontScale="85000" lnSpcReduction="10000"/>
          </a:bodyPr>
          <a:lstStyle/>
          <a:p>
            <a:pPr>
              <a:spcBef>
                <a:spcPts val="0"/>
              </a:spcBef>
            </a:pPr>
            <a:r>
              <a:rPr lang="de-DE" dirty="0" smtClean="0">
                <a:solidFill>
                  <a:srgbClr val="0000CC"/>
                </a:solidFill>
              </a:rPr>
              <a:t>Erreichen des bestmöglichen Zustandes</a:t>
            </a:r>
            <a:endParaRPr lang="de-DE" dirty="0">
              <a:solidFill>
                <a:srgbClr val="0000CC"/>
              </a:solidFill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95536" y="645333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30. IKSE-SW - TOP 9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00392" y="6453335"/>
            <a:ext cx="101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Folie </a:t>
            </a:r>
            <a:fld id="{4488D695-80CE-4C23-9C94-E6BF2B226062}" type="slidenum">
              <a:rPr lang="de-DE" sz="1200" i="1" smtClean="0">
                <a:latin typeface="Arial" panose="020B0604020202020204" pitchFamily="34" charset="0"/>
                <a:cs typeface="Arial" panose="020B0604020202020204" pitchFamily="34" charset="0"/>
              </a:rPr>
              <a:t>4</a:t>
            </a:fld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683568" y="1988840"/>
            <a:ext cx="6846472" cy="143116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smtClean="0"/>
              <a:t>Einschluss der Schadstoffe an der Quelle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dirty="0" smtClean="0"/>
              <a:t>Errichtung von Anlagen zur In-situ- oder Ex-situ-Wasserreinigung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dirty="0" smtClean="0"/>
              <a:t>Verschluss des Schlüsselstollens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dirty="0" smtClean="0"/>
              <a:t>Bau einer Rohrleitung direkt vom Schlüsselstollen zur Saale     </a:t>
            </a:r>
            <a:endParaRPr lang="de-DE" dirty="0"/>
          </a:p>
        </p:txBody>
      </p:sp>
      <p:sp>
        <p:nvSpPr>
          <p:cNvPr id="8" name="Textfeld 7"/>
          <p:cNvSpPr txBox="1"/>
          <p:nvPr/>
        </p:nvSpPr>
        <p:spPr>
          <a:xfrm>
            <a:off x="683568" y="1484784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cs typeface="Arial" panose="020B0604020202020204" pitchFamily="34" charset="0"/>
              </a:rPr>
              <a:t>Nicht geeignete und/oder unverhältnismäßige Maßnahmen:</a:t>
            </a:r>
            <a:endParaRPr lang="de-DE" sz="2000" u="sng" dirty="0">
              <a:cs typeface="Arial" panose="020B0604020202020204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>
            <a:off x="683568" y="4149080"/>
            <a:ext cx="7196945" cy="19082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Ø"/>
            </a:pPr>
            <a:r>
              <a:rPr lang="de-DE" dirty="0" smtClean="0"/>
              <a:t>Reduktion der O</a:t>
            </a:r>
            <a:r>
              <a:rPr lang="de-DE" baseline="-25000" dirty="0" smtClean="0"/>
              <a:t>2</a:t>
            </a:r>
            <a:r>
              <a:rPr lang="de-DE" dirty="0" smtClean="0"/>
              <a:t>-Zufuhr und der Schwermetallfrachten im Rahmen der Bergbauverwahrung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dirty="0" smtClean="0"/>
              <a:t>Umsetzung/Weiterführung der Reduktion des sedimentgebundenen Transportes durch Errichtung einer Sedimentfalle am Stollenmundloch</a:t>
            </a:r>
          </a:p>
          <a:p>
            <a:pPr marL="342900" indent="-342900">
              <a:spcBef>
                <a:spcPts val="600"/>
              </a:spcBef>
              <a:buFont typeface="Wingdings" panose="05000000000000000000" pitchFamily="2" charset="2"/>
              <a:buChar char="Ø"/>
            </a:pPr>
            <a:r>
              <a:rPr lang="de-DE" dirty="0" smtClean="0"/>
              <a:t>Aktive Aufrechterhaltung der hydraulischen Entlastung der Mansfelder Mulde durch den Schlüsselstollen (Unterhaltung, Wartung)</a:t>
            </a:r>
          </a:p>
        </p:txBody>
      </p:sp>
      <p:sp>
        <p:nvSpPr>
          <p:cNvPr id="11" name="Textfeld 10"/>
          <p:cNvSpPr txBox="1"/>
          <p:nvPr/>
        </p:nvSpPr>
        <p:spPr>
          <a:xfrm>
            <a:off x="683569" y="3645024"/>
            <a:ext cx="662473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2000" u="sng" dirty="0" smtClean="0">
                <a:cs typeface="Arial" panose="020B0604020202020204" pitchFamily="34" charset="0"/>
              </a:rPr>
              <a:t>Durchführbare Maßnahmen:</a:t>
            </a:r>
            <a:endParaRPr lang="de-DE" sz="2000" u="sng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47565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feld 3"/>
          <p:cNvSpPr txBox="1"/>
          <p:nvPr/>
        </p:nvSpPr>
        <p:spPr>
          <a:xfrm>
            <a:off x="1013048" y="719962"/>
            <a:ext cx="708734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088000" indent="-2088000" algn="ctr"/>
            <a:r>
              <a:rPr lang="de-DE" sz="2000" u="sng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Festlegung </a:t>
            </a:r>
            <a:r>
              <a:rPr lang="de-DE" sz="2000" u="sng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der WSBZ </a:t>
            </a:r>
            <a:r>
              <a:rPr lang="de-DE" sz="2000" u="sng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für den guten chemischen Zustand</a:t>
            </a:r>
            <a:endParaRPr lang="de-DE" sz="2000" u="sng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" name="Textfeld 4"/>
          <p:cNvSpPr txBox="1"/>
          <p:nvPr/>
        </p:nvSpPr>
        <p:spPr>
          <a:xfrm>
            <a:off x="395536" y="6453336"/>
            <a:ext cx="230425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30. IKSE-SW - TOP 9</a:t>
            </a:r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7" name="Textfeld 6"/>
          <p:cNvSpPr txBox="1"/>
          <p:nvPr/>
        </p:nvSpPr>
        <p:spPr>
          <a:xfrm>
            <a:off x="8100392" y="6453335"/>
            <a:ext cx="1019536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200" i="1" dirty="0" smtClean="0">
                <a:latin typeface="Arial" panose="020B0604020202020204" pitchFamily="34" charset="0"/>
                <a:cs typeface="Arial" panose="020B0604020202020204" pitchFamily="34" charset="0"/>
              </a:rPr>
              <a:t>Folie </a:t>
            </a:r>
            <a:fld id="{4488D695-80CE-4C23-9C94-E6BF2B226062}" type="slidenum">
              <a:rPr lang="de-DE" sz="1200" i="1" smtClean="0">
                <a:latin typeface="Arial" panose="020B0604020202020204" pitchFamily="34" charset="0"/>
                <a:cs typeface="Arial" panose="020B0604020202020204" pitchFamily="34" charset="0"/>
              </a:rPr>
              <a:t>5</a:t>
            </a:fld>
            <a:endParaRPr lang="de-DE" sz="1200" i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feld 10"/>
          <p:cNvSpPr txBox="1"/>
          <p:nvPr/>
        </p:nvSpPr>
        <p:spPr>
          <a:xfrm>
            <a:off x="1013049" y="5670540"/>
            <a:ext cx="7087343" cy="369332"/>
          </a:xfrm>
          <a:prstGeom prst="rect">
            <a:avLst/>
          </a:prstGeom>
          <a:noFill/>
          <a:ln w="6350">
            <a:solidFill>
              <a:srgbClr val="0000CC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de-DE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  <a:sym typeface="Symbol"/>
              </a:rPr>
              <a:t> </a:t>
            </a:r>
            <a:r>
              <a:rPr lang="de-DE" sz="1600" dirty="0" smtClean="0">
                <a:solidFill>
                  <a:srgbClr val="0000CC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Überprüfung im Rahmen der Aktualisierung der Bewirtschaftungspläne</a:t>
            </a:r>
            <a:endParaRPr lang="de-DE" sz="1600" dirty="0">
              <a:solidFill>
                <a:srgbClr val="0000CC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lc="http://schemas.openxmlformats.org/drawingml/2006/lockedCanvas" xmlns:a16="http://schemas.microsoft.com/office/drawing/2014/main" xmlns="" id="{523E13A4-6CCB-49D6-BE80-4654C71AEC84}"/>
              </a:ext>
            </a:extLst>
          </p:cNvPr>
          <p:cNvSpPr>
            <a:spLocks noChangeArrowheads="1"/>
          </p:cNvSpPr>
          <p:nvPr/>
        </p:nvSpPr>
        <p:spPr bwMode="auto">
          <a:xfrm>
            <a:off x="3610299" y="4932903"/>
            <a:ext cx="3574551" cy="2308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>
            <a:defPPr>
              <a:defRPr lang="de-DE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809625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altLang="de-DE" sz="1100" b="0" i="0" u="none" strike="noStrike" cap="none" normalizeH="0" baseline="3000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1)  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Zur Einf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ü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hrung vorgesehen gem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Calibri" panose="020F050202020403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äß</a:t>
            </a:r>
            <a:r>
              <a:rPr kumimoji="0" lang="de-DE" altLang="de-DE" sz="9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[EU, 2013]</a:t>
            </a:r>
            <a:endParaRPr kumimoji="0" lang="de-DE" altLang="de-DE" sz="18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7254899"/>
              </p:ext>
            </p:extLst>
          </p:nvPr>
        </p:nvGraphicFramePr>
        <p:xfrm>
          <a:off x="1013049" y="1482365"/>
          <a:ext cx="7061746" cy="3436211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852471"/>
                <a:gridCol w="1593348"/>
                <a:gridCol w="1599893"/>
                <a:gridCol w="2016034"/>
              </a:tblGrid>
              <a:tr h="792089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</a:rPr>
                        <a:t> </a:t>
                      </a: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de-DE" sz="1400" dirty="0">
                          <a:effectLst/>
                        </a:rPr>
                        <a:t> </a:t>
                      </a: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Umweltqualitäts-normen (UQN) gemäß </a:t>
                      </a:r>
                      <a:r>
                        <a:rPr lang="de-DE" sz="1400" dirty="0" err="1">
                          <a:effectLst/>
                        </a:rPr>
                        <a:t>OGewV</a:t>
                      </a: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Weniger strenge Bewirtschaftungsziele Schlenze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Blei und Bleiverbindungen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Jahresdurchschnitt (JD)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400"/>
                        </a:spcAft>
                      </a:pPr>
                      <a:r>
                        <a:rPr lang="de-DE" sz="1400" dirty="0" smtClean="0">
                          <a:effectLst/>
                        </a:rPr>
                        <a:t>Höchstwert </a:t>
                      </a:r>
                      <a:r>
                        <a:rPr lang="de-DE" sz="1400" dirty="0">
                          <a:effectLst/>
                        </a:rPr>
                        <a:t>(ZHK)</a:t>
                      </a: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7,2 µg/L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bzw. 1,2 µg/L </a:t>
                      </a:r>
                      <a:r>
                        <a:rPr lang="de-DE" sz="1400" baseline="30000" dirty="0">
                          <a:effectLst/>
                        </a:rPr>
                        <a:t>1)</a:t>
                      </a:r>
                      <a:endParaRPr lang="de-DE" sz="1400" dirty="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</a:rPr>
                        <a:t>14 µg/L </a:t>
                      </a:r>
                      <a:r>
                        <a:rPr lang="de-DE" sz="1400" baseline="30000" dirty="0">
                          <a:effectLst/>
                        </a:rPr>
                        <a:t>1)</a:t>
                      </a: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669290" algn="l"/>
                        </a:tabLst>
                      </a:pPr>
                      <a:r>
                        <a:rPr lang="de-DE" sz="1400" dirty="0">
                          <a:effectLst/>
                        </a:rPr>
                        <a:t>480 µg/L	</a:t>
                      </a:r>
                      <a:r>
                        <a:rPr lang="de-DE" sz="1400" dirty="0" smtClean="0">
                          <a:effectLst/>
                        </a:rPr>
                        <a:t>     </a:t>
                      </a:r>
                      <a:r>
                        <a:rPr lang="de-DE" sz="1400" i="1" dirty="0" smtClean="0">
                          <a:effectLst/>
                        </a:rPr>
                        <a:t>(</a:t>
                      </a:r>
                      <a:r>
                        <a:rPr lang="de-DE" sz="1400" i="1" dirty="0">
                          <a:effectLst/>
                        </a:rPr>
                        <a:t>UQN x 67)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9290" algn="l"/>
                        </a:tabLst>
                      </a:pPr>
                      <a:r>
                        <a:rPr lang="de-DE" sz="1400" dirty="0">
                          <a:effectLst/>
                        </a:rPr>
                        <a:t>         </a:t>
                      </a:r>
                      <a:r>
                        <a:rPr lang="de-DE" sz="1400" dirty="0" smtClean="0">
                          <a:effectLst/>
                        </a:rPr>
                        <a:t>    </a:t>
                      </a:r>
                      <a:r>
                        <a:rPr lang="de-DE" sz="1400" i="1" dirty="0" smtClean="0">
                          <a:effectLst/>
                        </a:rPr>
                        <a:t>bzw. (</a:t>
                      </a:r>
                      <a:r>
                        <a:rPr lang="de-DE" sz="1400" i="1" dirty="0">
                          <a:effectLst/>
                        </a:rPr>
                        <a:t>UQN x 400)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  <a:tabLst>
                          <a:tab pos="669290" algn="l"/>
                        </a:tabLst>
                      </a:pPr>
                      <a:r>
                        <a:rPr lang="de-DE" sz="1400" dirty="0">
                          <a:effectLst/>
                        </a:rPr>
                        <a:t>630 µg/L	</a:t>
                      </a:r>
                      <a:r>
                        <a:rPr lang="de-DE" sz="1400" dirty="0" smtClean="0">
                          <a:effectLst/>
                        </a:rPr>
                        <a:t>     </a:t>
                      </a:r>
                      <a:r>
                        <a:rPr lang="de-DE" sz="1400" i="1" dirty="0" smtClean="0">
                          <a:effectLst/>
                        </a:rPr>
                        <a:t>(</a:t>
                      </a:r>
                      <a:r>
                        <a:rPr lang="de-DE" sz="1400" i="1" dirty="0">
                          <a:effectLst/>
                        </a:rPr>
                        <a:t>UQN x 45)</a:t>
                      </a:r>
                      <a:endParaRPr lang="de-DE" sz="1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864096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Cadmium und Cadmiumverbindungen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Jahresdurchschnitt (JD)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400"/>
                        </a:spcAft>
                      </a:pPr>
                      <a:r>
                        <a:rPr lang="de-DE" sz="1400">
                          <a:effectLst/>
                        </a:rPr>
                        <a:t>Höchstwert (ZHK)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0,25 µg/L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de-DE" sz="1400" dirty="0">
                          <a:effectLst/>
                        </a:rPr>
                        <a:t>1,5 µg/L </a:t>
                      </a:r>
                      <a:r>
                        <a:rPr lang="de-DE" sz="1400" baseline="30000" dirty="0">
                          <a:effectLst/>
                        </a:rPr>
                        <a:t>1)</a:t>
                      </a:r>
                      <a:endParaRPr lang="de-DE" sz="14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669290" algn="l"/>
                        </a:tabLst>
                      </a:pPr>
                      <a:r>
                        <a:rPr lang="de-DE" sz="1400" dirty="0">
                          <a:effectLst/>
                        </a:rPr>
                        <a:t>50 µg/L	</a:t>
                      </a:r>
                      <a:r>
                        <a:rPr lang="de-DE" sz="1400" i="1" dirty="0" smtClean="0">
                          <a:effectLst/>
                        </a:rPr>
                        <a:t>     (</a:t>
                      </a:r>
                      <a:r>
                        <a:rPr lang="de-DE" sz="1400" i="1" dirty="0">
                          <a:effectLst/>
                        </a:rPr>
                        <a:t>UQN x 200)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9290" algn="l"/>
                        </a:tabLst>
                      </a:pPr>
                      <a:r>
                        <a:rPr lang="de-DE" sz="1400" dirty="0">
                          <a:effectLst/>
                        </a:rPr>
                        <a:t> 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  <a:tabLst>
                          <a:tab pos="669290" algn="l"/>
                        </a:tabLst>
                      </a:pPr>
                      <a:r>
                        <a:rPr lang="de-DE" sz="1400" dirty="0">
                          <a:effectLst/>
                        </a:rPr>
                        <a:t>60 µg/L	</a:t>
                      </a:r>
                      <a:r>
                        <a:rPr lang="de-DE" sz="1400" dirty="0" smtClean="0">
                          <a:effectLst/>
                        </a:rPr>
                        <a:t>     </a:t>
                      </a:r>
                      <a:r>
                        <a:rPr lang="de-DE" sz="1400" i="1" dirty="0" smtClean="0">
                          <a:effectLst/>
                        </a:rPr>
                        <a:t>(</a:t>
                      </a:r>
                      <a:r>
                        <a:rPr lang="de-DE" sz="1400" i="1" dirty="0">
                          <a:effectLst/>
                        </a:rPr>
                        <a:t>UQN x 40)</a:t>
                      </a:r>
                      <a:endParaRPr lang="de-DE" sz="1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  <a:tr h="915930"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Nickel und Nickelverbindungen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Jahresdurchschnitt (JD)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400"/>
                        </a:spcAft>
                      </a:pPr>
                      <a:r>
                        <a:rPr lang="de-DE" sz="1400">
                          <a:effectLst/>
                        </a:rPr>
                        <a:t>Höchstwert (ZHK)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20 µg/L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</a:pPr>
                      <a:r>
                        <a:rPr lang="de-DE" sz="1400">
                          <a:effectLst/>
                        </a:rPr>
                        <a:t>bzw. 4 µg/L </a:t>
                      </a:r>
                      <a:r>
                        <a:rPr lang="de-DE" sz="1400" baseline="30000">
                          <a:effectLst/>
                        </a:rPr>
                        <a:t>1)</a:t>
                      </a:r>
                      <a:endParaRPr lang="de-DE" sz="1400">
                        <a:effectLst/>
                      </a:endParaRP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</a:pPr>
                      <a:r>
                        <a:rPr lang="de-DE" sz="1400">
                          <a:effectLst/>
                        </a:rPr>
                        <a:t>34 µg/L </a:t>
                      </a:r>
                      <a:r>
                        <a:rPr lang="de-DE" sz="1400" baseline="30000">
                          <a:effectLst/>
                        </a:rPr>
                        <a:t>1)</a:t>
                      </a:r>
                      <a:endParaRPr lang="de-DE" sz="140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7000"/>
                        </a:lnSpc>
                        <a:spcBef>
                          <a:spcPts val="300"/>
                        </a:spcBef>
                        <a:spcAft>
                          <a:spcPts val="0"/>
                        </a:spcAft>
                        <a:tabLst>
                          <a:tab pos="669290" algn="l"/>
                        </a:tabLst>
                      </a:pPr>
                      <a:r>
                        <a:rPr lang="de-DE" sz="1400" dirty="0">
                          <a:effectLst/>
                        </a:rPr>
                        <a:t>60 µg/L	</a:t>
                      </a:r>
                      <a:r>
                        <a:rPr lang="de-DE" sz="1400" dirty="0" smtClean="0">
                          <a:effectLst/>
                        </a:rPr>
                        <a:t>     </a:t>
                      </a:r>
                      <a:r>
                        <a:rPr lang="de-DE" sz="1400" i="1" dirty="0" smtClean="0">
                          <a:effectLst/>
                        </a:rPr>
                        <a:t>(</a:t>
                      </a:r>
                      <a:r>
                        <a:rPr lang="de-DE" sz="1400" i="1" dirty="0">
                          <a:effectLst/>
                        </a:rPr>
                        <a:t>UQN x 3)</a:t>
                      </a:r>
                    </a:p>
                    <a:p>
                      <a:pPr>
                        <a:lnSpc>
                          <a:spcPct val="107000"/>
                        </a:lnSpc>
                        <a:spcAft>
                          <a:spcPts val="0"/>
                        </a:spcAft>
                        <a:tabLst>
                          <a:tab pos="669290" algn="l"/>
                        </a:tabLst>
                      </a:pPr>
                      <a:r>
                        <a:rPr lang="de-DE" sz="1400" dirty="0">
                          <a:effectLst/>
                        </a:rPr>
                        <a:t>         </a:t>
                      </a:r>
                      <a:r>
                        <a:rPr lang="de-DE" sz="1400" dirty="0" smtClean="0">
                          <a:effectLst/>
                        </a:rPr>
                        <a:t>    </a:t>
                      </a:r>
                      <a:r>
                        <a:rPr lang="de-DE" sz="1400" i="1" dirty="0" smtClean="0">
                          <a:effectLst/>
                        </a:rPr>
                        <a:t>bzw. (</a:t>
                      </a:r>
                      <a:r>
                        <a:rPr lang="de-DE" sz="1400" i="1" dirty="0">
                          <a:effectLst/>
                        </a:rPr>
                        <a:t>UQN x 15)</a:t>
                      </a:r>
                    </a:p>
                    <a:p>
                      <a:pPr>
                        <a:lnSpc>
                          <a:spcPct val="107000"/>
                        </a:lnSpc>
                        <a:spcBef>
                          <a:spcPts val="600"/>
                        </a:spcBef>
                        <a:spcAft>
                          <a:spcPts val="300"/>
                        </a:spcAft>
                        <a:tabLst>
                          <a:tab pos="669290" algn="l"/>
                        </a:tabLst>
                      </a:pPr>
                      <a:r>
                        <a:rPr lang="de-DE" sz="1400" dirty="0">
                          <a:effectLst/>
                        </a:rPr>
                        <a:t>68 </a:t>
                      </a:r>
                      <a:r>
                        <a:rPr lang="de-DE" sz="1400" dirty="0" smtClean="0">
                          <a:effectLst/>
                        </a:rPr>
                        <a:t>µg/L         </a:t>
                      </a:r>
                      <a:r>
                        <a:rPr lang="de-DE" sz="1400" i="1" dirty="0" smtClean="0">
                          <a:effectLst/>
                        </a:rPr>
                        <a:t>(UQN </a:t>
                      </a:r>
                      <a:r>
                        <a:rPr lang="de-DE" sz="1400" i="1" dirty="0">
                          <a:effectLst/>
                        </a:rPr>
                        <a:t>x 2)</a:t>
                      </a:r>
                      <a:endParaRPr lang="de-DE" sz="1400" i="1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44450" marR="44450" marT="0" marB="0"/>
                </a:tc>
              </a:tr>
            </a:tbl>
          </a:graphicData>
        </a:graphic>
      </p:graphicFrame>
      <p:sp>
        <p:nvSpPr>
          <p:cNvPr id="2" name="Textfeld 1"/>
          <p:cNvSpPr txBox="1"/>
          <p:nvPr/>
        </p:nvSpPr>
        <p:spPr>
          <a:xfrm>
            <a:off x="6305154" y="5214927"/>
            <a:ext cx="201622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sz="1100" i="1" dirty="0" smtClean="0"/>
              <a:t>Quelle: Hintergrundpapier ST</a:t>
            </a:r>
            <a:endParaRPr lang="de-DE" sz="1100" i="1" dirty="0"/>
          </a:p>
        </p:txBody>
      </p:sp>
    </p:spTree>
    <p:extLst>
      <p:ext uri="{BB962C8B-B14F-4D97-AF65-F5344CB8AC3E}">
        <p14:creationId xmlns:p14="http://schemas.microsoft.com/office/powerpoint/2010/main" val="30562337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369</Words>
  <Application>Microsoft Office PowerPoint</Application>
  <PresentationFormat>Bildschirmpräsentation (4:3)</PresentationFormat>
  <Paragraphs>73</Paragraphs>
  <Slides>5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5</vt:i4>
      </vt:variant>
    </vt:vector>
  </HeadingPairs>
  <TitlesOfParts>
    <vt:vector size="6" baseType="lpstr">
      <vt:lpstr>Larissa</vt:lpstr>
      <vt:lpstr>30. Beratung der IKSE-SW am 16./17.05.2018 in Magdeburg</vt:lpstr>
      <vt:lpstr>PowerPoint-Präsentation</vt:lpstr>
      <vt:lpstr>PowerPoint-Präsentation</vt:lpstr>
      <vt:lpstr>PowerPoint-Präsentation</vt:lpstr>
      <vt:lpstr>PowerPoint-Präsentation</vt:lpstr>
    </vt:vector>
  </TitlesOfParts>
  <Company>ZIT-BB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30. Beratung der IKSE-SW am 16./17.05.2018 in Magdeburg</dc:title>
  <dc:creator>Wiemann1</dc:creator>
  <cp:lastModifiedBy>Wiemann1</cp:lastModifiedBy>
  <cp:revision>18</cp:revision>
  <dcterms:created xsi:type="dcterms:W3CDTF">2018-04-30T13:17:28Z</dcterms:created>
  <dcterms:modified xsi:type="dcterms:W3CDTF">2018-05-03T13:27:55Z</dcterms:modified>
</cp:coreProperties>
</file>